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74" r:id="rId2"/>
    <p:sldId id="257" r:id="rId3"/>
    <p:sldId id="288" r:id="rId4"/>
    <p:sldId id="289" r:id="rId5"/>
    <p:sldId id="304" r:id="rId6"/>
    <p:sldId id="308" r:id="rId7"/>
    <p:sldId id="307" r:id="rId8"/>
    <p:sldId id="316" r:id="rId9"/>
    <p:sldId id="315" r:id="rId10"/>
    <p:sldId id="306" r:id="rId11"/>
    <p:sldId id="320" r:id="rId12"/>
    <p:sldId id="309" r:id="rId13"/>
    <p:sldId id="310" r:id="rId14"/>
    <p:sldId id="305" r:id="rId15"/>
    <p:sldId id="317" r:id="rId16"/>
    <p:sldId id="318" r:id="rId17"/>
    <p:sldId id="287" r:id="rId18"/>
    <p:sldId id="273" r:id="rId19"/>
    <p:sldId id="314" r:id="rId20"/>
    <p:sldId id="290" r:id="rId21"/>
    <p:sldId id="291" r:id="rId22"/>
    <p:sldId id="292" r:id="rId23"/>
    <p:sldId id="303" r:id="rId24"/>
    <p:sldId id="293" r:id="rId25"/>
    <p:sldId id="294" r:id="rId26"/>
    <p:sldId id="295" r:id="rId27"/>
    <p:sldId id="296" r:id="rId28"/>
    <p:sldId id="297" r:id="rId29"/>
    <p:sldId id="298" r:id="rId30"/>
    <p:sldId id="313" r:id="rId31"/>
    <p:sldId id="300" r:id="rId32"/>
    <p:sldId id="302" r:id="rId33"/>
    <p:sldId id="312" r:id="rId34"/>
    <p:sldId id="311"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11" autoAdjust="0"/>
    <p:restoredTop sz="86404"/>
  </p:normalViewPr>
  <p:slideViewPr>
    <p:cSldViewPr snapToGrid="0" snapToObjects="1">
      <p:cViewPr varScale="1">
        <p:scale>
          <a:sx n="86" d="100"/>
          <a:sy n="86" d="100"/>
        </p:scale>
        <p:origin x="72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lv-LV" b="1" dirty="0">
                <a:solidFill>
                  <a:schemeClr val="bg1">
                    <a:lumMod val="10000"/>
                  </a:schemeClr>
                </a:solidFill>
              </a:rPr>
              <a:t>Neto apgrozījums / </a:t>
            </a:r>
            <a:r>
              <a:rPr lang="lv-LV" b="1" dirty="0" err="1">
                <a:solidFill>
                  <a:srgbClr val="776F89"/>
                </a:solidFill>
              </a:rPr>
              <a:t>Revenue</a:t>
            </a:r>
            <a:endParaRPr lang="lv-LV" b="1" dirty="0">
              <a:solidFill>
                <a:srgbClr val="776F89"/>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lv-LV"/>
        </a:p>
      </c:txPr>
    </c:title>
    <c:autoTitleDeleted val="0"/>
    <c:plotArea>
      <c:layout/>
      <c:barChart>
        <c:barDir val="col"/>
        <c:grouping val="stacked"/>
        <c:varyColors val="0"/>
        <c:ser>
          <c:idx val="0"/>
          <c:order val="0"/>
          <c:tx>
            <c:strRef>
              <c:f>Publiskai_prezentācijai!$A$8</c:f>
              <c:strCache>
                <c:ptCount val="1"/>
                <c:pt idx="0">
                  <c:v> Revenue </c:v>
                </c:pt>
              </c:strCache>
            </c:strRef>
          </c:tx>
          <c:spPr>
            <a:solidFill>
              <a:srgbClr val="92899E"/>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82A-418C-AFE7-8AF2DC3DB7EE}"/>
              </c:ext>
            </c:extLst>
          </c:dPt>
          <c:dPt>
            <c:idx val="1"/>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82A-418C-AFE7-8AF2DC3DB7EE}"/>
              </c:ext>
            </c:extLst>
          </c:dPt>
          <c:dPt>
            <c:idx val="2"/>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82A-418C-AFE7-8AF2DC3DB7EE}"/>
              </c:ext>
            </c:extLst>
          </c:dPt>
          <c:dPt>
            <c:idx val="3"/>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82A-418C-AFE7-8AF2DC3DB7EE}"/>
              </c:ext>
            </c:extLst>
          </c:dPt>
          <c:dPt>
            <c:idx val="4"/>
            <c:invertIfNegative val="0"/>
            <c:bubble3D val="0"/>
            <c:spPr>
              <a:solidFill>
                <a:srgbClr val="84BD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182A-418C-AFE7-8AF2DC3DB7EE}"/>
              </c:ext>
            </c:extLst>
          </c:dPt>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9-182A-418C-AFE7-8AF2DC3DB7E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Publiskai_prezentācijai!$C$7:$G$7</c:f>
              <c:strCache>
                <c:ptCount val="5"/>
                <c:pt idx="0">
                  <c:v> 2017*</c:v>
                </c:pt>
                <c:pt idx="1">
                  <c:v> 2018</c:v>
                </c:pt>
                <c:pt idx="2">
                  <c:v> 2019</c:v>
                </c:pt>
                <c:pt idx="3">
                  <c:v> 2020</c:v>
                </c:pt>
                <c:pt idx="4">
                  <c:v> 2021</c:v>
                </c:pt>
              </c:strCache>
            </c:strRef>
          </c:cat>
          <c:val>
            <c:numRef>
              <c:f>Publiskai_prezentācijai!$C$8:$G$8</c:f>
              <c:numCache>
                <c:formatCode>_-* #\ ##0_-;\-* #\ ##0_-;_-* "-"??_-;_-@_-</c:formatCode>
                <c:ptCount val="5"/>
                <c:pt idx="0">
                  <c:v>49355.673409999996</c:v>
                </c:pt>
                <c:pt idx="1">
                  <c:v>54174.15178</c:v>
                </c:pt>
                <c:pt idx="2">
                  <c:v>59342.936919999993</c:v>
                </c:pt>
                <c:pt idx="3">
                  <c:v>53867.295649999985</c:v>
                </c:pt>
                <c:pt idx="4">
                  <c:v>56439.108059999999</c:v>
                </c:pt>
              </c:numCache>
            </c:numRef>
          </c:val>
          <c:extLst>
            <c:ext xmlns:c16="http://schemas.microsoft.com/office/drawing/2014/chart" uri="{C3380CC4-5D6E-409C-BE32-E72D297353CC}">
              <c16:uniqueId val="{0000000A-182A-418C-AFE7-8AF2DC3DB7EE}"/>
            </c:ext>
          </c:extLst>
        </c:ser>
        <c:ser>
          <c:idx val="1"/>
          <c:order val="1"/>
          <c:tx>
            <c:strRef>
              <c:f>Publiskai_prezentācijai!$A$9</c:f>
              <c:strCache>
                <c:ptCount val="1"/>
                <c:pt idx="0">
                  <c:v> Variance </c:v>
                </c:pt>
              </c:strCache>
            </c:strRef>
          </c:tx>
          <c:spPr>
            <a:noFill/>
            <a:ln>
              <a:noFill/>
            </a:ln>
            <a:effectLst/>
          </c:spPr>
          <c:invertIfNegative val="0"/>
          <c:dLbls>
            <c:dLbl>
              <c:idx val="0"/>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182A-418C-AFE7-8AF2DC3DB7EE}"/>
                </c:ext>
              </c:extLst>
            </c:dLbl>
            <c:dLbl>
              <c:idx val="1"/>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182A-418C-AFE7-8AF2DC3DB7EE}"/>
                </c:ext>
              </c:extLst>
            </c:dLbl>
            <c:dLbl>
              <c:idx val="2"/>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182A-418C-AFE7-8AF2DC3DB7EE}"/>
                </c:ext>
              </c:extLst>
            </c:dLbl>
            <c:dLbl>
              <c:idx val="3"/>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182A-418C-AFE7-8AF2DC3DB7EE}"/>
                </c:ext>
              </c:extLst>
            </c:dLbl>
            <c:dLbl>
              <c:idx val="4"/>
              <c:layout>
                <c:manualLayout>
                  <c:x val="-9.2083593434609506E-2"/>
                  <c:y val="-9.111869123890684E-2"/>
                </c:manualLayout>
              </c:layout>
              <c:tx>
                <c:rich>
                  <a:bodyPr/>
                  <a:lstStyle/>
                  <a:p>
                    <a:fld id="{D38CC316-493C-4D09-AFB3-344849F5A5CF}" type="CELLRANGE">
                      <a:rPr lang="en-US"/>
                      <a:pPr/>
                      <a:t>[CELLRANGE]</a:t>
                    </a:fld>
                    <a:endParaRPr lang="lv-LV"/>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82A-418C-AFE7-8AF2DC3DB7E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Publiskai_prezentācijai!$C$7:$G$7</c:f>
              <c:strCache>
                <c:ptCount val="5"/>
                <c:pt idx="0">
                  <c:v> 2017*</c:v>
                </c:pt>
                <c:pt idx="1">
                  <c:v> 2018</c:v>
                </c:pt>
                <c:pt idx="2">
                  <c:v> 2019</c:v>
                </c:pt>
                <c:pt idx="3">
                  <c:v> 2020</c:v>
                </c:pt>
                <c:pt idx="4">
                  <c:v> 2021</c:v>
                </c:pt>
              </c:strCache>
            </c:strRef>
          </c:cat>
          <c:val>
            <c:numRef>
              <c:f>Publiskai_prezentācijai!$C$9:$G$9</c:f>
              <c:numCache>
                <c:formatCode>General</c:formatCode>
                <c:ptCount val="5"/>
                <c:pt idx="4" formatCode="_-* #\ ##0_-;\-* #\ ##0_-;_-* &quot;-&quot;??_-;_-@_-">
                  <c:v>2571.8124100000132</c:v>
                </c:pt>
              </c:numCache>
            </c:numRef>
          </c:val>
          <c:extLst>
            <c:ext xmlns:c15="http://schemas.microsoft.com/office/drawing/2012/chart" uri="{02D57815-91ED-43cb-92C2-25804820EDAC}">
              <c15:datalabelsRange>
                <c15:f>Publiskai_prezentācijai!$C$10:$G$10</c15:f>
                <c15:dlblRangeCache>
                  <c:ptCount val="5"/>
                  <c:pt idx="4">
                    <c:v> +2 572
 +5% </c:v>
                  </c:pt>
                </c15:dlblRangeCache>
              </c15:datalabelsRange>
            </c:ext>
            <c:ext xmlns:c16="http://schemas.microsoft.com/office/drawing/2014/chart" uri="{C3380CC4-5D6E-409C-BE32-E72D297353CC}">
              <c16:uniqueId val="{00000010-182A-418C-AFE7-8AF2DC3DB7EE}"/>
            </c:ext>
          </c:extLst>
        </c:ser>
        <c:dLbls>
          <c:showLegendKey val="0"/>
          <c:showVal val="0"/>
          <c:showCatName val="0"/>
          <c:showSerName val="0"/>
          <c:showPercent val="0"/>
          <c:showBubbleSize val="0"/>
        </c:dLbls>
        <c:gapWidth val="80"/>
        <c:overlap val="100"/>
        <c:axId val="757371808"/>
        <c:axId val="757360576"/>
      </c:barChart>
      <c:catAx>
        <c:axId val="7573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lv-LV"/>
          </a:p>
        </c:txPr>
        <c:crossAx val="757360576"/>
        <c:crosses val="autoZero"/>
        <c:auto val="1"/>
        <c:lblAlgn val="ctr"/>
        <c:lblOffset val="100"/>
        <c:noMultiLvlLbl val="0"/>
      </c:catAx>
      <c:valAx>
        <c:axId val="757360576"/>
        <c:scaling>
          <c:orientation val="minMax"/>
        </c:scaling>
        <c:delete val="1"/>
        <c:axPos val="l"/>
        <c:numFmt formatCode="_-* #\ ##0_-;\-* #\ ##0_-;_-* &quot;-&quot;??_-;_-@_-" sourceLinked="1"/>
        <c:majorTickMark val="out"/>
        <c:minorTickMark val="none"/>
        <c:tickLblPos val="nextTo"/>
        <c:crossAx val="757371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lv-LV"/>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lv-LV" b="1" dirty="0">
                <a:solidFill>
                  <a:schemeClr val="bg1">
                    <a:lumMod val="10000"/>
                  </a:schemeClr>
                </a:solidFill>
              </a:rPr>
              <a:t>Neto peļņa / </a:t>
            </a:r>
            <a:r>
              <a:rPr lang="lv-LV" b="1" dirty="0" err="1">
                <a:solidFill>
                  <a:srgbClr val="776F89"/>
                </a:solidFill>
              </a:rPr>
              <a:t>Net</a:t>
            </a:r>
            <a:r>
              <a:rPr lang="lv-LV" b="1" dirty="0">
                <a:solidFill>
                  <a:srgbClr val="776F89"/>
                </a:solidFill>
              </a:rPr>
              <a:t> </a:t>
            </a:r>
            <a:r>
              <a:rPr lang="lv-LV" b="1" dirty="0" err="1">
                <a:solidFill>
                  <a:srgbClr val="776F89"/>
                </a:solidFill>
              </a:rPr>
              <a:t>profit</a:t>
            </a:r>
            <a:endParaRPr lang="lv-LV" b="1" dirty="0">
              <a:solidFill>
                <a:srgbClr val="776F89"/>
              </a:solidFill>
            </a:endParaRPr>
          </a:p>
        </c:rich>
      </c:tx>
      <c:layout>
        <c:manualLayout>
          <c:xMode val="edge"/>
          <c:yMode val="edge"/>
          <c:x val="0.31911154903620309"/>
          <c:y val="4.318202811592051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lv-LV"/>
        </a:p>
      </c:txPr>
    </c:title>
    <c:autoTitleDeleted val="0"/>
    <c:plotArea>
      <c:layout/>
      <c:barChart>
        <c:barDir val="col"/>
        <c:grouping val="stacked"/>
        <c:varyColors val="0"/>
        <c:ser>
          <c:idx val="0"/>
          <c:order val="0"/>
          <c:tx>
            <c:strRef>
              <c:f>Publiskai_prezentācijai!$A$14</c:f>
              <c:strCache>
                <c:ptCount val="1"/>
                <c:pt idx="0">
                  <c:v> Net Profit </c:v>
                </c:pt>
              </c:strCache>
            </c:strRef>
          </c:tx>
          <c:spPr>
            <a:solidFill>
              <a:srgbClr val="92899E"/>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B12-4BC0-AA32-431D3A05369D}"/>
              </c:ext>
            </c:extLst>
          </c:dPt>
          <c:dPt>
            <c:idx val="1"/>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B12-4BC0-AA32-431D3A05369D}"/>
              </c:ext>
            </c:extLst>
          </c:dPt>
          <c:dPt>
            <c:idx val="2"/>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B12-4BC0-AA32-431D3A05369D}"/>
              </c:ext>
            </c:extLst>
          </c:dPt>
          <c:dPt>
            <c:idx val="3"/>
            <c:invertIfNegative val="0"/>
            <c:bubble3D val="0"/>
            <c:spPr>
              <a:solidFill>
                <a:srgbClr val="776F89"/>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B12-4BC0-AA32-431D3A05369D}"/>
              </c:ext>
            </c:extLst>
          </c:dPt>
          <c:dPt>
            <c:idx val="4"/>
            <c:invertIfNegative val="0"/>
            <c:bubble3D val="0"/>
            <c:spPr>
              <a:solidFill>
                <a:srgbClr val="84BD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B12-4BC0-AA32-431D3A05369D}"/>
              </c:ext>
            </c:extLst>
          </c:dPt>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9-CB12-4BC0-AA32-431D3A0536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Publiskai_prezentācijai!$C$7:$G$7</c:f>
              <c:strCache>
                <c:ptCount val="5"/>
                <c:pt idx="0">
                  <c:v> 2017*</c:v>
                </c:pt>
                <c:pt idx="1">
                  <c:v> 2018</c:v>
                </c:pt>
                <c:pt idx="2">
                  <c:v> 2019</c:v>
                </c:pt>
                <c:pt idx="3">
                  <c:v> 2020</c:v>
                </c:pt>
                <c:pt idx="4">
                  <c:v> 2021</c:v>
                </c:pt>
              </c:strCache>
            </c:strRef>
          </c:cat>
          <c:val>
            <c:numRef>
              <c:f>Publiskai_prezentācijai!$C$14:$G$14</c:f>
              <c:numCache>
                <c:formatCode>_-* #\ ##0_-;\-* #\ ##0_-;_-* "-"??_-;_-@_-</c:formatCode>
                <c:ptCount val="5"/>
                <c:pt idx="0">
                  <c:v>17020.587039999999</c:v>
                </c:pt>
                <c:pt idx="1">
                  <c:v>13306.142260000002</c:v>
                </c:pt>
                <c:pt idx="2">
                  <c:v>17944.597919999938</c:v>
                </c:pt>
                <c:pt idx="3">
                  <c:v>13111.805996666659</c:v>
                </c:pt>
                <c:pt idx="4">
                  <c:v>13216.73191000001</c:v>
                </c:pt>
              </c:numCache>
            </c:numRef>
          </c:val>
          <c:extLst>
            <c:ext xmlns:c16="http://schemas.microsoft.com/office/drawing/2014/chart" uri="{C3380CC4-5D6E-409C-BE32-E72D297353CC}">
              <c16:uniqueId val="{0000000A-CB12-4BC0-AA32-431D3A05369D}"/>
            </c:ext>
          </c:extLst>
        </c:ser>
        <c:ser>
          <c:idx val="1"/>
          <c:order val="1"/>
          <c:tx>
            <c:strRef>
              <c:f>Publiskai_prezentācijai!$A$15</c:f>
              <c:strCache>
                <c:ptCount val="1"/>
                <c:pt idx="0">
                  <c:v> Variance </c:v>
                </c:pt>
              </c:strCache>
            </c:strRef>
          </c:tx>
          <c:spPr>
            <a:noFill/>
            <a:ln>
              <a:noFill/>
            </a:ln>
            <a:effectLst/>
          </c:spPr>
          <c:invertIfNegative val="0"/>
          <c:dLbls>
            <c:dLbl>
              <c:idx val="0"/>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CB12-4BC0-AA32-431D3A05369D}"/>
                </c:ext>
              </c:extLst>
            </c:dLbl>
            <c:dLbl>
              <c:idx val="1"/>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CB12-4BC0-AA32-431D3A05369D}"/>
                </c:ext>
              </c:extLst>
            </c:dLbl>
            <c:dLbl>
              <c:idx val="2"/>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CB12-4BC0-AA32-431D3A05369D}"/>
                </c:ext>
              </c:extLst>
            </c:dLbl>
            <c:dLbl>
              <c:idx val="3"/>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CB12-4BC0-AA32-431D3A05369D}"/>
                </c:ext>
              </c:extLst>
            </c:dLbl>
            <c:dLbl>
              <c:idx val="4"/>
              <c:layout>
                <c:manualLayout>
                  <c:x val="-8.9055089355881606E-2"/>
                  <c:y val="-0.1224465720697748"/>
                </c:manualLayout>
              </c:layout>
              <c:tx>
                <c:rich>
                  <a:bodyPr/>
                  <a:lstStyle/>
                  <a:p>
                    <a:fld id="{04CD9632-997D-47DB-8BB3-BB7D7BB2BAC0}"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B12-4BC0-AA32-431D3A0536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Publiskai_prezentācijai!$C$7:$G$7</c:f>
              <c:strCache>
                <c:ptCount val="5"/>
                <c:pt idx="0">
                  <c:v> 2017*</c:v>
                </c:pt>
                <c:pt idx="1">
                  <c:v> 2018</c:v>
                </c:pt>
                <c:pt idx="2">
                  <c:v> 2019</c:v>
                </c:pt>
                <c:pt idx="3">
                  <c:v> 2020</c:v>
                </c:pt>
                <c:pt idx="4">
                  <c:v> 2021</c:v>
                </c:pt>
              </c:strCache>
            </c:strRef>
          </c:cat>
          <c:val>
            <c:numRef>
              <c:f>Publiskai_prezentācijai!$C$15:$G$15</c:f>
              <c:numCache>
                <c:formatCode>General</c:formatCode>
                <c:ptCount val="5"/>
                <c:pt idx="4" formatCode="_-* #\ ##0_-;\-* #\ ##0_-;_-* &quot;-&quot;??_-;_-@_-">
                  <c:v>104.92591333335076</c:v>
                </c:pt>
              </c:numCache>
            </c:numRef>
          </c:val>
          <c:extLst>
            <c:ext xmlns:c15="http://schemas.microsoft.com/office/drawing/2012/chart" uri="{02D57815-91ED-43cb-92C2-25804820EDAC}">
              <c15:datalabelsRange>
                <c15:f>Publiskai_prezentācijai!$C$16:$G$16</c15:f>
                <c15:dlblRangeCache>
                  <c:ptCount val="5"/>
                  <c:pt idx="4">
                    <c:v> +105
 +1% </c:v>
                  </c:pt>
                </c15:dlblRangeCache>
              </c15:datalabelsRange>
            </c:ext>
            <c:ext xmlns:c16="http://schemas.microsoft.com/office/drawing/2014/chart" uri="{C3380CC4-5D6E-409C-BE32-E72D297353CC}">
              <c16:uniqueId val="{00000010-CB12-4BC0-AA32-431D3A05369D}"/>
            </c:ext>
          </c:extLst>
        </c:ser>
        <c:dLbls>
          <c:showLegendKey val="0"/>
          <c:showVal val="0"/>
          <c:showCatName val="0"/>
          <c:showSerName val="0"/>
          <c:showPercent val="0"/>
          <c:showBubbleSize val="0"/>
        </c:dLbls>
        <c:gapWidth val="80"/>
        <c:overlap val="100"/>
        <c:axId val="757371808"/>
        <c:axId val="757360576"/>
      </c:barChart>
      <c:catAx>
        <c:axId val="757371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lv-LV"/>
          </a:p>
        </c:txPr>
        <c:crossAx val="757360576"/>
        <c:crosses val="autoZero"/>
        <c:auto val="1"/>
        <c:lblAlgn val="ctr"/>
        <c:lblOffset val="100"/>
        <c:noMultiLvlLbl val="0"/>
      </c:catAx>
      <c:valAx>
        <c:axId val="757360576"/>
        <c:scaling>
          <c:orientation val="minMax"/>
          <c:min val="0"/>
        </c:scaling>
        <c:delete val="1"/>
        <c:axPos val="l"/>
        <c:numFmt formatCode="_-* #\ ##0_-;\-* #\ ##0_-;_-* &quot;-&quot;??_-;_-@_-" sourceLinked="1"/>
        <c:majorTickMark val="out"/>
        <c:minorTickMark val="none"/>
        <c:tickLblPos val="nextTo"/>
        <c:crossAx val="757371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lv-LV"/>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lv-LV" b="1">
                <a:solidFill>
                  <a:srgbClr val="000000"/>
                </a:solidFill>
              </a:rPr>
              <a:t>EBITDA</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lv-LV"/>
        </a:p>
      </c:txPr>
    </c:title>
    <c:autoTitleDeleted val="0"/>
    <c:plotArea>
      <c:layout/>
      <c:barChart>
        <c:barDir val="col"/>
        <c:grouping val="stacked"/>
        <c:varyColors val="0"/>
        <c:ser>
          <c:idx val="0"/>
          <c:order val="0"/>
          <c:tx>
            <c:strRef>
              <c:f>Publiskai_prezentācijai!$A$11</c:f>
              <c:strCache>
                <c:ptCount val="1"/>
                <c:pt idx="0">
                  <c:v> EBITDA </c:v>
                </c:pt>
              </c:strCache>
            </c:strRef>
          </c:tx>
          <c:spPr>
            <a:solidFill>
              <a:srgbClr val="776F89"/>
            </a:solidFill>
            <a:ln>
              <a:noFill/>
            </a:ln>
            <a:effectLst>
              <a:outerShdw blurRad="50800" dist="38100" dir="2700000" algn="tl" rotWithShape="0">
                <a:prstClr val="black">
                  <a:alpha val="40000"/>
                </a:prstClr>
              </a:outerShdw>
            </a:effectLst>
          </c:spPr>
          <c:invertIfNegative val="0"/>
          <c:dPt>
            <c:idx val="4"/>
            <c:invertIfNegative val="0"/>
            <c:bubble3D val="0"/>
            <c:spPr>
              <a:solidFill>
                <a:srgbClr val="84BD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559-4572-8C1A-846AE7F95ACE}"/>
              </c:ext>
            </c:extLst>
          </c:dPt>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1-5559-4572-8C1A-846AE7F95AC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Publiskai_prezentācijai!$C$7:$G$7</c:f>
              <c:strCache>
                <c:ptCount val="5"/>
                <c:pt idx="0">
                  <c:v> 2017*</c:v>
                </c:pt>
                <c:pt idx="1">
                  <c:v> 2018</c:v>
                </c:pt>
                <c:pt idx="2">
                  <c:v> 2019</c:v>
                </c:pt>
                <c:pt idx="3">
                  <c:v> 2020</c:v>
                </c:pt>
                <c:pt idx="4">
                  <c:v> 2021</c:v>
                </c:pt>
              </c:strCache>
            </c:strRef>
          </c:cat>
          <c:val>
            <c:numRef>
              <c:f>Publiskai_prezentācijai!$C$11:$G$11</c:f>
              <c:numCache>
                <c:formatCode>_-* #\ ##0_-;\-* #\ ##0_-;_-* "-"??_-;_-@_-</c:formatCode>
                <c:ptCount val="5"/>
                <c:pt idx="0">
                  <c:v>24963.231049999988</c:v>
                </c:pt>
                <c:pt idx="1">
                  <c:v>28994.516940000005</c:v>
                </c:pt>
                <c:pt idx="2">
                  <c:v>34215.578939999934</c:v>
                </c:pt>
                <c:pt idx="3">
                  <c:v>30103.272939999992</c:v>
                </c:pt>
                <c:pt idx="4">
                  <c:v>33565.178000000014</c:v>
                </c:pt>
              </c:numCache>
            </c:numRef>
          </c:val>
          <c:extLst>
            <c:ext xmlns:c16="http://schemas.microsoft.com/office/drawing/2014/chart" uri="{C3380CC4-5D6E-409C-BE32-E72D297353CC}">
              <c16:uniqueId val="{00000002-5559-4572-8C1A-846AE7F95ACE}"/>
            </c:ext>
          </c:extLst>
        </c:ser>
        <c:ser>
          <c:idx val="1"/>
          <c:order val="1"/>
          <c:tx>
            <c:strRef>
              <c:f>Publiskai_prezentācijai!$A$12</c:f>
              <c:strCache>
                <c:ptCount val="1"/>
                <c:pt idx="0">
                  <c:v> Variance </c:v>
                </c:pt>
              </c:strCache>
            </c:strRef>
          </c:tx>
          <c:spPr>
            <a:noFill/>
            <a:ln>
              <a:noFill/>
            </a:ln>
            <a:effectLst/>
          </c:spPr>
          <c:invertIfNegative val="0"/>
          <c:dLbls>
            <c:dLbl>
              <c:idx val="0"/>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5559-4572-8C1A-846AE7F95ACE}"/>
                </c:ext>
              </c:extLst>
            </c:dLbl>
            <c:dLbl>
              <c:idx val="1"/>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5559-4572-8C1A-846AE7F95ACE}"/>
                </c:ext>
              </c:extLst>
            </c:dLbl>
            <c:dLbl>
              <c:idx val="2"/>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5559-4572-8C1A-846AE7F95ACE}"/>
                </c:ext>
              </c:extLst>
            </c:dLbl>
            <c:dLbl>
              <c:idx val="3"/>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5559-4572-8C1A-846AE7F95ACE}"/>
                </c:ext>
              </c:extLst>
            </c:dLbl>
            <c:dLbl>
              <c:idx val="4"/>
              <c:layout>
                <c:manualLayout>
                  <c:x val="-0.10843875936589338"/>
                  <c:y val="-2.9026326725971288E-2"/>
                </c:manualLayout>
              </c:layout>
              <c:tx>
                <c:rich>
                  <a:bodyPr/>
                  <a:lstStyle/>
                  <a:p>
                    <a:fld id="{4D0D58B4-7948-4063-9470-80E1DC65DD8A}"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559-4572-8C1A-846AE7F95AC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Publiskai_prezentācijai!$C$7:$G$7</c:f>
              <c:strCache>
                <c:ptCount val="5"/>
                <c:pt idx="0">
                  <c:v> 2017*</c:v>
                </c:pt>
                <c:pt idx="1">
                  <c:v> 2018</c:v>
                </c:pt>
                <c:pt idx="2">
                  <c:v> 2019</c:v>
                </c:pt>
                <c:pt idx="3">
                  <c:v> 2020</c:v>
                </c:pt>
                <c:pt idx="4">
                  <c:v> 2021</c:v>
                </c:pt>
              </c:strCache>
            </c:strRef>
          </c:cat>
          <c:val>
            <c:numRef>
              <c:f>Publiskai_prezentācijai!$C$12:$G$12</c:f>
              <c:numCache>
                <c:formatCode>General</c:formatCode>
                <c:ptCount val="5"/>
                <c:pt idx="4" formatCode="_-* #\ ##0_-;\-* #\ ##0_-;_-* &quot;-&quot;??_-;_-@_-">
                  <c:v>3461.9050600000228</c:v>
                </c:pt>
              </c:numCache>
            </c:numRef>
          </c:val>
          <c:extLst>
            <c:ext xmlns:c15="http://schemas.microsoft.com/office/drawing/2012/chart" uri="{02D57815-91ED-43cb-92C2-25804820EDAC}">
              <c15:datalabelsRange>
                <c15:f>Publiskai_prezentācijai!$C$13:$G$13</c15:f>
                <c15:dlblRangeCache>
                  <c:ptCount val="5"/>
                  <c:pt idx="4">
                    <c:v> +3 462
 +12% </c:v>
                  </c:pt>
                </c15:dlblRangeCache>
              </c15:datalabelsRange>
            </c:ext>
            <c:ext xmlns:c16="http://schemas.microsoft.com/office/drawing/2014/chart" uri="{C3380CC4-5D6E-409C-BE32-E72D297353CC}">
              <c16:uniqueId val="{00000008-5559-4572-8C1A-846AE7F95ACE}"/>
            </c:ext>
          </c:extLst>
        </c:ser>
        <c:dLbls>
          <c:showLegendKey val="0"/>
          <c:showVal val="0"/>
          <c:showCatName val="0"/>
          <c:showSerName val="0"/>
          <c:showPercent val="0"/>
          <c:showBubbleSize val="0"/>
        </c:dLbls>
        <c:gapWidth val="80"/>
        <c:overlap val="100"/>
        <c:axId val="757371808"/>
        <c:axId val="757360576"/>
      </c:barChart>
      <c:catAx>
        <c:axId val="7573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lv-LV"/>
          </a:p>
        </c:txPr>
        <c:crossAx val="757360576"/>
        <c:crosses val="autoZero"/>
        <c:auto val="1"/>
        <c:lblAlgn val="ctr"/>
        <c:lblOffset val="100"/>
        <c:noMultiLvlLbl val="0"/>
      </c:catAx>
      <c:valAx>
        <c:axId val="757360576"/>
        <c:scaling>
          <c:orientation val="minMax"/>
        </c:scaling>
        <c:delete val="1"/>
        <c:axPos val="l"/>
        <c:numFmt formatCode="_-* #\ ##0_-;\-* #\ ##0_-;_-* &quot;-&quot;??_-;_-@_-" sourceLinked="1"/>
        <c:majorTickMark val="out"/>
        <c:minorTickMark val="none"/>
        <c:tickLblPos val="nextTo"/>
        <c:crossAx val="757371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lv-LV"/>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r>
              <a:rPr lang="lv-LV" b="1" noProof="0" dirty="0">
                <a:solidFill>
                  <a:schemeClr val="bg1">
                    <a:lumMod val="10000"/>
                  </a:schemeClr>
                </a:solidFill>
              </a:rPr>
              <a:t>Investīcijas / </a:t>
            </a:r>
            <a:r>
              <a:rPr lang="lv-LV" b="1" noProof="0" dirty="0" err="1">
                <a:solidFill>
                  <a:srgbClr val="776F89"/>
                </a:solidFill>
              </a:rPr>
              <a:t>Capital</a:t>
            </a:r>
            <a:r>
              <a:rPr lang="lv-LV" b="1" noProof="0" dirty="0">
                <a:solidFill>
                  <a:srgbClr val="776F89"/>
                </a:solidFill>
              </a:rPr>
              <a:t> </a:t>
            </a:r>
            <a:r>
              <a:rPr lang="lv-LV" b="1" noProof="0" dirty="0" err="1">
                <a:solidFill>
                  <a:srgbClr val="776F89"/>
                </a:solidFill>
              </a:rPr>
              <a:t>investments</a:t>
            </a:r>
            <a:endParaRPr lang="lv-LV" b="1" noProof="0" dirty="0">
              <a:solidFill>
                <a:srgbClr val="776F89"/>
              </a:solidFill>
            </a:endParaRPr>
          </a:p>
        </c:rich>
      </c:tx>
      <c:layout>
        <c:manualLayout>
          <c:xMode val="edge"/>
          <c:yMode val="edge"/>
          <c:x val="0.20691638423171263"/>
          <c:y val="3.09566280578201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endParaRPr lang="lv-LV"/>
        </a:p>
      </c:txPr>
    </c:title>
    <c:autoTitleDeleted val="0"/>
    <c:plotArea>
      <c:layout>
        <c:manualLayout>
          <c:layoutTarget val="inner"/>
          <c:xMode val="edge"/>
          <c:yMode val="edge"/>
          <c:x val="2.374555330406963E-2"/>
          <c:y val="0"/>
          <c:w val="0.94737584588995749"/>
          <c:h val="0.85294815120362055"/>
        </c:manualLayout>
      </c:layout>
      <c:barChart>
        <c:barDir val="col"/>
        <c:grouping val="stacked"/>
        <c:varyColors val="0"/>
        <c:ser>
          <c:idx val="0"/>
          <c:order val="0"/>
          <c:tx>
            <c:strRef>
              <c:f>Publiskai_prezentācijai!$A$17</c:f>
              <c:strCache>
                <c:ptCount val="1"/>
                <c:pt idx="0">
                  <c:v> Capital Investments </c:v>
                </c:pt>
              </c:strCache>
            </c:strRef>
          </c:tx>
          <c:spPr>
            <a:solidFill>
              <a:srgbClr val="776F89"/>
            </a:solidFill>
            <a:ln>
              <a:noFill/>
            </a:ln>
            <a:effectLst>
              <a:outerShdw blurRad="50800" dist="38100" dir="2700000" algn="tl" rotWithShape="0">
                <a:prstClr val="black">
                  <a:alpha val="40000"/>
                </a:prstClr>
              </a:outerShdw>
            </a:effectLst>
          </c:spPr>
          <c:invertIfNegative val="0"/>
          <c:dPt>
            <c:idx val="4"/>
            <c:invertIfNegative val="0"/>
            <c:bubble3D val="0"/>
            <c:spPr>
              <a:solidFill>
                <a:srgbClr val="84BD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D39-4D89-B446-5BF3AD1B2343}"/>
              </c:ext>
            </c:extLst>
          </c:dPt>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1-6D39-4D89-B446-5BF3AD1B23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Publiskai_prezentācijai!$C$7:$G$7</c:f>
              <c:strCache>
                <c:ptCount val="5"/>
                <c:pt idx="0">
                  <c:v> 2017*</c:v>
                </c:pt>
                <c:pt idx="1">
                  <c:v> 2018</c:v>
                </c:pt>
                <c:pt idx="2">
                  <c:v> 2019</c:v>
                </c:pt>
                <c:pt idx="3">
                  <c:v> 2020</c:v>
                </c:pt>
                <c:pt idx="4">
                  <c:v> 2021</c:v>
                </c:pt>
              </c:strCache>
            </c:strRef>
          </c:cat>
          <c:val>
            <c:numRef>
              <c:f>Publiskai_prezentācijai!$C$17:$G$17</c:f>
              <c:numCache>
                <c:formatCode>_-* #\ ##0_-;\-* #\ ##0_-;_-* "-"??_-;_-@_-</c:formatCode>
                <c:ptCount val="5"/>
                <c:pt idx="0">
                  <c:v>15364.238160000001</c:v>
                </c:pt>
                <c:pt idx="1">
                  <c:v>14836.749970000001</c:v>
                </c:pt>
                <c:pt idx="2">
                  <c:v>13944.48949</c:v>
                </c:pt>
                <c:pt idx="3">
                  <c:v>22117.5</c:v>
                </c:pt>
                <c:pt idx="4">
                  <c:v>27351.597859999994</c:v>
                </c:pt>
              </c:numCache>
            </c:numRef>
          </c:val>
          <c:extLst>
            <c:ext xmlns:c16="http://schemas.microsoft.com/office/drawing/2014/chart" uri="{C3380CC4-5D6E-409C-BE32-E72D297353CC}">
              <c16:uniqueId val="{00000002-6D39-4D89-B446-5BF3AD1B2343}"/>
            </c:ext>
          </c:extLst>
        </c:ser>
        <c:ser>
          <c:idx val="1"/>
          <c:order val="1"/>
          <c:tx>
            <c:strRef>
              <c:f>Publiskai_prezentācijai!$A$18</c:f>
              <c:strCache>
                <c:ptCount val="1"/>
                <c:pt idx="0">
                  <c:v> Variance </c:v>
                </c:pt>
              </c:strCache>
            </c:strRef>
          </c:tx>
          <c:spPr>
            <a:noFill/>
            <a:ln>
              <a:noFill/>
            </a:ln>
            <a:effectLst/>
          </c:spPr>
          <c:invertIfNegative val="0"/>
          <c:dLbls>
            <c:dLbl>
              <c:idx val="0"/>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6D39-4D89-B446-5BF3AD1B2343}"/>
                </c:ext>
              </c:extLst>
            </c:dLbl>
            <c:dLbl>
              <c:idx val="1"/>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6D39-4D89-B446-5BF3AD1B2343}"/>
                </c:ext>
              </c:extLst>
            </c:dLbl>
            <c:dLbl>
              <c:idx val="2"/>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6D39-4D89-B446-5BF3AD1B2343}"/>
                </c:ext>
              </c:extLst>
            </c:dLbl>
            <c:dLbl>
              <c:idx val="3"/>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6D39-4D89-B446-5BF3AD1B2343}"/>
                </c:ext>
              </c:extLst>
            </c:dLbl>
            <c:dLbl>
              <c:idx val="4"/>
              <c:layout>
                <c:manualLayout>
                  <c:x val="-0.10858374538950058"/>
                  <c:y val="8.6426029486527597E-3"/>
                </c:manualLayout>
              </c:layout>
              <c:tx>
                <c:rich>
                  <a:bodyPr/>
                  <a:lstStyle/>
                  <a:p>
                    <a:fld id="{AABE9C36-ECA0-4997-B173-9CF21B727745}"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D39-4D89-B446-5BF3AD1B23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Publiskai_prezentācijai!$C$7:$G$7</c:f>
              <c:strCache>
                <c:ptCount val="5"/>
                <c:pt idx="0">
                  <c:v> 2017*</c:v>
                </c:pt>
                <c:pt idx="1">
                  <c:v> 2018</c:v>
                </c:pt>
                <c:pt idx="2">
                  <c:v> 2019</c:v>
                </c:pt>
                <c:pt idx="3">
                  <c:v> 2020</c:v>
                </c:pt>
                <c:pt idx="4">
                  <c:v> 2021</c:v>
                </c:pt>
              </c:strCache>
            </c:strRef>
          </c:cat>
          <c:val>
            <c:numRef>
              <c:f>Publiskai_prezentācijai!$C$18:$G$18</c:f>
              <c:numCache>
                <c:formatCode>General</c:formatCode>
                <c:ptCount val="5"/>
                <c:pt idx="4" formatCode="_-* #\ ##0_-;\-* #\ ##0_-;_-* &quot;-&quot;??_-;_-@_-">
                  <c:v>5234.0978599999944</c:v>
                </c:pt>
              </c:numCache>
            </c:numRef>
          </c:val>
          <c:extLst>
            <c:ext xmlns:c15="http://schemas.microsoft.com/office/drawing/2012/chart" uri="{02D57815-91ED-43cb-92C2-25804820EDAC}">
              <c15:datalabelsRange>
                <c15:f>Publiskai_prezentācijai!$C$19:$G$19</c15:f>
                <c15:dlblRangeCache>
                  <c:ptCount val="5"/>
                  <c:pt idx="4">
                    <c:v> +5 234
 +24% </c:v>
                  </c:pt>
                </c15:dlblRangeCache>
              </c15:datalabelsRange>
            </c:ext>
            <c:ext xmlns:c16="http://schemas.microsoft.com/office/drawing/2014/chart" uri="{C3380CC4-5D6E-409C-BE32-E72D297353CC}">
              <c16:uniqueId val="{00000008-6D39-4D89-B446-5BF3AD1B2343}"/>
            </c:ext>
          </c:extLst>
        </c:ser>
        <c:dLbls>
          <c:showLegendKey val="0"/>
          <c:showVal val="0"/>
          <c:showCatName val="0"/>
          <c:showSerName val="0"/>
          <c:showPercent val="0"/>
          <c:showBubbleSize val="0"/>
        </c:dLbls>
        <c:gapWidth val="80"/>
        <c:overlap val="100"/>
        <c:axId val="757371808"/>
        <c:axId val="757360576"/>
      </c:barChart>
      <c:catAx>
        <c:axId val="757371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lv-LV"/>
          </a:p>
        </c:txPr>
        <c:crossAx val="757360576"/>
        <c:crosses val="autoZero"/>
        <c:auto val="1"/>
        <c:lblAlgn val="ctr"/>
        <c:lblOffset val="100"/>
        <c:noMultiLvlLbl val="0"/>
      </c:catAx>
      <c:valAx>
        <c:axId val="757360576"/>
        <c:scaling>
          <c:orientation val="minMax"/>
        </c:scaling>
        <c:delete val="1"/>
        <c:axPos val="l"/>
        <c:numFmt formatCode="_-* #\ ##0_-;\-* #\ ##0_-;_-* &quot;-&quot;??_-;_-@_-" sourceLinked="1"/>
        <c:majorTickMark val="out"/>
        <c:minorTickMark val="none"/>
        <c:tickLblPos val="nextTo"/>
        <c:crossAx val="757371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lv-LV"/>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lv-LV" sz="1000" b="1" dirty="0">
                <a:solidFill>
                  <a:sysClr val="windowText" lastClr="000000"/>
                </a:solidFill>
              </a:rPr>
              <a:t>Neto apgrozījums pa segmentiem / </a:t>
            </a:r>
            <a:r>
              <a:rPr lang="lv-LV" sz="1000" b="1" dirty="0" err="1">
                <a:solidFill>
                  <a:srgbClr val="776F89"/>
                </a:solidFill>
              </a:rPr>
              <a:t>Revenue</a:t>
            </a:r>
            <a:r>
              <a:rPr lang="lv-LV" sz="1000" b="1" dirty="0">
                <a:solidFill>
                  <a:srgbClr val="776F89"/>
                </a:solidFill>
              </a:rPr>
              <a:t> </a:t>
            </a:r>
            <a:r>
              <a:rPr lang="lv-LV" sz="1000" b="1" dirty="0" err="1">
                <a:solidFill>
                  <a:srgbClr val="776F89"/>
                </a:solidFill>
              </a:rPr>
              <a:t>by</a:t>
            </a:r>
            <a:r>
              <a:rPr lang="lv-LV" sz="1000" b="1" dirty="0">
                <a:solidFill>
                  <a:srgbClr val="776F89"/>
                </a:solidFill>
              </a:rPr>
              <a:t> segments</a:t>
            </a:r>
          </a:p>
        </c:rich>
      </c:tx>
      <c:layout>
        <c:manualLayout>
          <c:xMode val="edge"/>
          <c:yMode val="edge"/>
          <c:x val="0.17288691759121452"/>
          <c:y val="3.1989675560710464E-6"/>
        </c:manualLayout>
      </c:layout>
      <c:overlay val="0"/>
      <c:spPr>
        <a:noFill/>
        <a:ln>
          <a:noFill/>
        </a:ln>
        <a:effectLst/>
      </c:spPr>
    </c:title>
    <c:autoTitleDeleted val="0"/>
    <c:plotArea>
      <c:layout>
        <c:manualLayout>
          <c:layoutTarget val="inner"/>
          <c:xMode val="edge"/>
          <c:yMode val="edge"/>
          <c:x val="0.30872819258509077"/>
          <c:y val="0.2075564504818577"/>
          <c:w val="0.45611530945540268"/>
          <c:h val="0.58481568431914344"/>
        </c:manualLayout>
      </c:layout>
      <c:pieChart>
        <c:varyColors val="1"/>
        <c:ser>
          <c:idx val="1"/>
          <c:order val="0"/>
          <c:spPr>
            <a:solidFill>
              <a:schemeClr val="tx1"/>
            </a:solidFill>
            <a:effectLst>
              <a:outerShdw blurRad="50800" dist="38100" dir="2700000" algn="tl" rotWithShape="0">
                <a:prstClr val="black">
                  <a:alpha val="40000"/>
                </a:prstClr>
              </a:outerShdw>
            </a:effectLst>
          </c:spPr>
          <c:dPt>
            <c:idx val="0"/>
            <c:bubble3D val="0"/>
            <c:spPr>
              <a:solidFill>
                <a:schemeClr val="tx2"/>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9BC4-4F4F-8FCE-DE829086B372}"/>
              </c:ext>
            </c:extLst>
          </c:dPt>
          <c:dLbls>
            <c:dLbl>
              <c:idx val="0"/>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BC4-4F4F-8FCE-DE829086B372}"/>
                </c:ext>
              </c:extLst>
            </c:dLbl>
            <c:dLbl>
              <c:idx val="1"/>
              <c:layout>
                <c:manualLayout>
                  <c:x val="-0.15883163945723927"/>
                  <c:y val="0.11520167662459568"/>
                </c:manualLayout>
              </c:layout>
              <c:spPr>
                <a:noFill/>
                <a:ln>
                  <a:noFill/>
                </a:ln>
                <a:effectLst/>
              </c:spPr>
              <c:txPr>
                <a:bodyPr wrap="square" lIns="38100" tIns="19050" rIns="38100" bIns="19050" anchor="ctr">
                  <a:noAutofit/>
                </a:bodyPr>
                <a:lstStyle/>
                <a:p>
                  <a:pPr>
                    <a:defRPr sz="1200" b="1">
                      <a:solidFill>
                        <a:schemeClr val="bg1"/>
                      </a:solidFill>
                    </a:defRPr>
                  </a:pPr>
                  <a:endParaRPr lang="lv-LV"/>
                </a:p>
              </c:txPr>
              <c:showLegendKey val="0"/>
              <c:showVal val="1"/>
              <c:showCatName val="0"/>
              <c:showSerName val="0"/>
              <c:showPercent val="1"/>
              <c:showBubbleSize val="0"/>
              <c:separator>
</c:separator>
              <c:extLst>
                <c:ext xmlns:c15="http://schemas.microsoft.com/office/drawing/2012/chart" uri="{CE6537A1-D6FC-4f65-9D91-7224C49458BB}">
                  <c15:layout>
                    <c:manualLayout>
                      <c:w val="0.39491600066700377"/>
                      <c:h val="0.23360460578208816"/>
                    </c:manualLayout>
                  </c15:layout>
                </c:ext>
                <c:ext xmlns:c16="http://schemas.microsoft.com/office/drawing/2014/chart" uri="{C3380CC4-5D6E-409C-BE32-E72D297353CC}">
                  <c16:uniqueId val="{00000002-9BC4-4F4F-8FCE-DE829086B372}"/>
                </c:ext>
              </c:extLst>
            </c:dLbl>
            <c:spPr>
              <a:noFill/>
              <a:ln>
                <a:noFill/>
              </a:ln>
              <a:effectLst/>
            </c:spPr>
            <c:txPr>
              <a:bodyPr wrap="square" lIns="38100" tIns="19050" rIns="38100" bIns="19050" anchor="ctr">
                <a:spAutoFit/>
              </a:bodyPr>
              <a:lstStyle/>
              <a:p>
                <a:pPr>
                  <a:defRPr sz="1200" b="1">
                    <a:solidFill>
                      <a:sysClr val="windowText" lastClr="000000"/>
                    </a:solidFill>
                  </a:defRPr>
                </a:pPr>
                <a:endParaRPr lang="lv-LV"/>
              </a:p>
            </c:txPr>
            <c:showLegendKey val="0"/>
            <c:showVal val="1"/>
            <c:showCatName val="0"/>
            <c:showSerName val="0"/>
            <c:showPercent val="1"/>
            <c:showBubbleSize val="0"/>
            <c:showLeaderLines val="0"/>
            <c:extLst>
              <c:ext xmlns:c15="http://schemas.microsoft.com/office/drawing/2012/chart" uri="{CE6537A1-D6FC-4f65-9D91-7224C49458BB}"/>
            </c:extLst>
          </c:dLbls>
          <c:cat>
            <c:strRef>
              <c:f>Grafiki!$B$254:$B$255</c:f>
              <c:strCache>
                <c:ptCount val="2"/>
                <c:pt idx="0">
                  <c:v> Pārvade </c:v>
                </c:pt>
                <c:pt idx="1">
                  <c:v> Uzglabāšana </c:v>
                </c:pt>
              </c:strCache>
            </c:strRef>
          </c:cat>
          <c:val>
            <c:numRef>
              <c:f>Grafiki!$D$254:$D$255</c:f>
              <c:numCache>
                <c:formatCode>#\ ##0;\(#\ ##0\)</c:formatCode>
                <c:ptCount val="2"/>
                <c:pt idx="0">
                  <c:v>32442.743340000001</c:v>
                </c:pt>
                <c:pt idx="1">
                  <c:v>23996.364720000001</c:v>
                </c:pt>
              </c:numCache>
            </c:numRef>
          </c:val>
          <c:extLst>
            <c:ext xmlns:c16="http://schemas.microsoft.com/office/drawing/2014/chart" uri="{C3380CC4-5D6E-409C-BE32-E72D297353CC}">
              <c16:uniqueId val="{00000003-9BC4-4F4F-8FCE-DE829086B372}"/>
            </c:ext>
          </c:extLst>
        </c:ser>
        <c:dLbls>
          <c:showLegendKey val="0"/>
          <c:showVal val="0"/>
          <c:showCatName val="0"/>
          <c:showSerName val="0"/>
          <c:showPercent val="0"/>
          <c:showBubbleSize val="0"/>
          <c:showLeaderLines val="0"/>
        </c:dLbls>
        <c:firstSliceAng val="154"/>
      </c:pieChart>
    </c:plotArea>
    <c:legend>
      <c:legendPos val="b"/>
      <c:layout>
        <c:manualLayout>
          <c:xMode val="edge"/>
          <c:yMode val="edge"/>
          <c:x val="0.17013178604131643"/>
          <c:y val="0.8445995701724619"/>
          <c:w val="0.76948875341041723"/>
          <c:h val="0.1143567476229059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lv-LV"/>
        </a:p>
      </c:txPr>
    </c:legend>
    <c:plotVisOnly val="1"/>
    <c:dispBlanksAs val="gap"/>
    <c:showDLblsOverMax val="0"/>
    <c:extLst/>
  </c:chart>
  <c:spPr>
    <a:ln>
      <a:noFill/>
    </a:ln>
  </c:spPr>
  <c:txPr>
    <a:bodyPr/>
    <a:lstStyle/>
    <a:p>
      <a:pPr>
        <a:defRPr/>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ysClr val="windowText" lastClr="000000"/>
                </a:solidFill>
              </a:defRPr>
            </a:pPr>
            <a:r>
              <a:rPr lang="lv-LV" sz="1000" b="1" dirty="0">
                <a:solidFill>
                  <a:sysClr val="windowText" lastClr="000000"/>
                </a:solidFill>
              </a:rPr>
              <a:t>Neto</a:t>
            </a:r>
            <a:r>
              <a:rPr lang="lv-LV" sz="1000" b="1" baseline="0" dirty="0">
                <a:solidFill>
                  <a:sysClr val="windowText" lastClr="000000"/>
                </a:solidFill>
              </a:rPr>
              <a:t> apgrozījums / </a:t>
            </a:r>
            <a:r>
              <a:rPr lang="lv-LV" sz="1000" b="1" baseline="0" dirty="0" err="1">
                <a:solidFill>
                  <a:srgbClr val="776F89"/>
                </a:solidFill>
              </a:rPr>
              <a:t>Net</a:t>
            </a:r>
            <a:r>
              <a:rPr lang="lv-LV" sz="1000" b="1" baseline="0" dirty="0">
                <a:solidFill>
                  <a:srgbClr val="776F89"/>
                </a:solidFill>
              </a:rPr>
              <a:t> </a:t>
            </a:r>
            <a:r>
              <a:rPr lang="lv-LV" sz="1000" b="1" baseline="0" dirty="0" err="1">
                <a:solidFill>
                  <a:srgbClr val="776F89"/>
                </a:solidFill>
              </a:rPr>
              <a:t>revenue</a:t>
            </a:r>
            <a:endParaRPr lang="en-US" sz="1000" b="1" dirty="0">
              <a:solidFill>
                <a:srgbClr val="776F89"/>
              </a:solidFill>
            </a:endParaRPr>
          </a:p>
        </c:rich>
      </c:tx>
      <c:overlay val="0"/>
    </c:title>
    <c:autoTitleDeleted val="0"/>
    <c:plotArea>
      <c:layout>
        <c:manualLayout>
          <c:layoutTarget val="inner"/>
          <c:xMode val="edge"/>
          <c:yMode val="edge"/>
          <c:x val="3.1534375091048596E-2"/>
          <c:y val="0.22292937095028825"/>
          <c:w val="0.93436165632355173"/>
          <c:h val="0.57554630386789374"/>
        </c:manualLayout>
      </c:layout>
      <c:barChart>
        <c:barDir val="col"/>
        <c:grouping val="stacked"/>
        <c:varyColors val="0"/>
        <c:ser>
          <c:idx val="0"/>
          <c:order val="0"/>
          <c:spPr>
            <a:effectLst>
              <a:outerShdw blurRad="50800" dist="38100" dir="2700000" algn="tl" rotWithShape="0">
                <a:prstClr val="black">
                  <a:alpha val="40000"/>
                </a:prstClr>
              </a:outerShdw>
            </a:effectLst>
          </c:spPr>
          <c:invertIfNegative val="0"/>
          <c:dPt>
            <c:idx val="0"/>
            <c:invertIfNegative val="0"/>
            <c:bubble3D val="0"/>
            <c:spPr>
              <a:solidFill>
                <a:schemeClr val="tx1"/>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DB2F-43A6-9A0B-659027800C50}"/>
              </c:ext>
            </c:extLst>
          </c:dPt>
          <c:dPt>
            <c:idx val="3"/>
            <c:invertIfNegative val="0"/>
            <c:bubble3D val="0"/>
            <c:spPr>
              <a:solidFill>
                <a:schemeClr val="tx2"/>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DB2F-43A6-9A0B-659027800C50}"/>
              </c:ext>
            </c:extLst>
          </c:dPt>
          <c:dLbls>
            <c:dLbl>
              <c:idx val="0"/>
              <c:spPr>
                <a:noFill/>
                <a:ln>
                  <a:noFill/>
                </a:ln>
                <a:effectLst/>
              </c:spPr>
              <c:txPr>
                <a:bodyPr wrap="square" lIns="38100" tIns="19050" rIns="38100" bIns="19050" anchor="ctr">
                  <a:spAutoFit/>
                </a:bodyPr>
                <a:lstStyle/>
                <a:p>
                  <a:pPr>
                    <a:defRPr sz="1200" b="1">
                      <a:solidFill>
                        <a:schemeClr val="bg1"/>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1-DB2F-43A6-9A0B-659027800C50}"/>
                </c:ext>
              </c:extLst>
            </c:dLbl>
            <c:dLbl>
              <c:idx val="3"/>
              <c:spPr>
                <a:noFill/>
                <a:ln>
                  <a:noFill/>
                </a:ln>
                <a:effectLst/>
              </c:spPr>
              <c:txPr>
                <a:bodyPr wrap="square" lIns="38100" tIns="19050" rIns="38100" bIns="19050" anchor="ctr">
                  <a:spAutoFit/>
                </a:bodyPr>
                <a:lstStyle/>
                <a:p>
                  <a:pPr>
                    <a:defRPr sz="1200" b="1">
                      <a:solidFill>
                        <a:sysClr val="windowText" lastClr="000000"/>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3-DB2F-43A6-9A0B-659027800C50}"/>
                </c:ext>
              </c:extLst>
            </c:dLbl>
            <c:spPr>
              <a:noFill/>
              <a:ln>
                <a:noFill/>
              </a:ln>
              <a:effectLst/>
            </c:spPr>
            <c:txPr>
              <a:bodyPr wrap="square" lIns="38100" tIns="19050" rIns="38100" bIns="19050" anchor="ctr">
                <a:spAutoFit/>
              </a:bodyPr>
              <a:lstStyle/>
              <a:p>
                <a:pPr>
                  <a:defRPr sz="12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Grafiki_FS!$B$8:$E$8</c:f>
              <c:strCache>
                <c:ptCount val="4"/>
                <c:pt idx="0">
                  <c:v>  2020 </c:v>
                </c:pt>
                <c:pt idx="1">
                  <c:v> Pārvade </c:v>
                </c:pt>
                <c:pt idx="2">
                  <c:v> Uzglabāšana </c:v>
                </c:pt>
                <c:pt idx="3">
                  <c:v> 2021</c:v>
                </c:pt>
              </c:strCache>
            </c:strRef>
          </c:cat>
          <c:val>
            <c:numRef>
              <c:f>Grafiki_FS!$B$13:$E$13</c:f>
              <c:numCache>
                <c:formatCode>General</c:formatCode>
                <c:ptCount val="4"/>
                <c:pt idx="0" formatCode="#\ ##0;\(#\ ##0\)">
                  <c:v>53867.295649999985</c:v>
                </c:pt>
                <c:pt idx="3" formatCode="#\ ##0;\(#\ ##0\)">
                  <c:v>56439.108059999999</c:v>
                </c:pt>
              </c:numCache>
            </c:numRef>
          </c:val>
          <c:extLst>
            <c:ext xmlns:c16="http://schemas.microsoft.com/office/drawing/2014/chart" uri="{C3380CC4-5D6E-409C-BE32-E72D297353CC}">
              <c16:uniqueId val="{00000004-DB2F-43A6-9A0B-659027800C50}"/>
            </c:ext>
          </c:extLst>
        </c:ser>
        <c:ser>
          <c:idx val="1"/>
          <c:order val="1"/>
          <c:spPr>
            <a:noFill/>
          </c:spPr>
          <c:invertIfNegative val="0"/>
          <c:dLbls>
            <c:dLbl>
              <c:idx val="0"/>
              <c:tx>
                <c:rich>
                  <a:bodyPr/>
                  <a:lstStyle/>
                  <a:p>
                    <a:endParaRPr lang="lv-LV"/>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DB2F-43A6-9A0B-659027800C50}"/>
                </c:ext>
              </c:extLst>
            </c:dLbl>
            <c:dLbl>
              <c:idx val="1"/>
              <c:tx>
                <c:rich>
                  <a:bodyPr/>
                  <a:lstStyle/>
                  <a:p>
                    <a:fld id="{F3865F44-6787-41AA-A5FB-2A8B122C8CE1}"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B2F-43A6-9A0B-659027800C50}"/>
                </c:ext>
              </c:extLst>
            </c:dLbl>
            <c:dLbl>
              <c:idx val="2"/>
              <c:tx>
                <c:rich>
                  <a:bodyPr/>
                  <a:lstStyle/>
                  <a:p>
                    <a:fld id="{2CB88D7D-48EB-4E2B-9DFC-2997E6E1158E}"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B2F-43A6-9A0B-659027800C50}"/>
                </c:ext>
              </c:extLst>
            </c:dLbl>
            <c:dLbl>
              <c:idx val="3"/>
              <c:tx>
                <c:rich>
                  <a:bodyPr wrap="square" lIns="38100" tIns="19050" rIns="38100" bIns="19050" anchor="ctr">
                    <a:spAutoFit/>
                  </a:bodyPr>
                  <a:lstStyle/>
                  <a:p>
                    <a:pPr>
                      <a:defRPr sz="1200">
                        <a:solidFill>
                          <a:sysClr val="windowText" lastClr="000000"/>
                        </a:solidFill>
                      </a:defRPr>
                    </a:pPr>
                    <a:fld id="{CDDDB725-C38E-4F28-945A-6E013F8EFE47}" type="CELLRANGE">
                      <a:rPr lang="en-US"/>
                      <a:pPr>
                        <a:defRPr sz="1200">
                          <a:solidFill>
                            <a:sysClr val="windowText" lastClr="000000"/>
                          </a:solidFill>
                        </a:defRPr>
                      </a:pPr>
                      <a:t>[CELLRANGE]</a:t>
                    </a:fld>
                    <a:endParaRPr lang="lv-LV"/>
                  </a:p>
                </c:rich>
              </c:tx>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B2F-43A6-9A0B-659027800C50}"/>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Grafiki_FS!$B$8:$E$8</c:f>
              <c:strCache>
                <c:ptCount val="4"/>
                <c:pt idx="0">
                  <c:v>  2020 </c:v>
                </c:pt>
                <c:pt idx="1">
                  <c:v> Pārvade </c:v>
                </c:pt>
                <c:pt idx="2">
                  <c:v> Uzglabāšana </c:v>
                </c:pt>
                <c:pt idx="3">
                  <c:v> 2021</c:v>
                </c:pt>
              </c:strCache>
            </c:strRef>
          </c:cat>
          <c:val>
            <c:numRef>
              <c:f>Grafiki_FS!$B$14:$E$14</c:f>
              <c:numCache>
                <c:formatCode>#\ ##0;\(#\ ##0\)</c:formatCode>
                <c:ptCount val="4"/>
                <c:pt idx="1">
                  <c:v>53867.295649999985</c:v>
                </c:pt>
                <c:pt idx="2">
                  <c:v>54237.937839999999</c:v>
                </c:pt>
                <c:pt idx="3">
                  <c:v>2571.8124100000132</c:v>
                </c:pt>
              </c:numCache>
            </c:numRef>
          </c:val>
          <c:extLst>
            <c:ext xmlns:c15="http://schemas.microsoft.com/office/drawing/2012/chart" uri="{02D57815-91ED-43cb-92C2-25804820EDAC}">
              <c15:datalabelsRange>
                <c15:f>Grafiki_FS!$B$17:$E$17</c15:f>
                <c15:dlblRangeCache>
                  <c:ptCount val="4"/>
                  <c:pt idx="3">
                    <c:v> +2 572
 +5% </c:v>
                  </c:pt>
                </c15:dlblRangeCache>
              </c15:datalabelsRange>
            </c:ext>
            <c:ext xmlns:c16="http://schemas.microsoft.com/office/drawing/2014/chart" uri="{C3380CC4-5D6E-409C-BE32-E72D297353CC}">
              <c16:uniqueId val="{00000009-DB2F-43A6-9A0B-659027800C50}"/>
            </c:ext>
          </c:extLst>
        </c:ser>
        <c:ser>
          <c:idx val="2"/>
          <c:order val="2"/>
          <c:spPr>
            <a:solidFill>
              <a:schemeClr val="accent1"/>
            </a:solidFill>
            <a:effectLst>
              <a:outerShdw blurRad="50800" dist="38100" dir="2700000" algn="tl" rotWithShape="0">
                <a:prstClr val="black">
                  <a:alpha val="40000"/>
                </a:prstClr>
              </a:outerShdw>
            </a:effectLst>
          </c:spPr>
          <c:invertIfNegative val="0"/>
          <c:dLbls>
            <c:numFmt formatCode="#\ ##0;\(#\ ##0\);" sourceLinked="0"/>
            <c:spPr>
              <a:noFill/>
              <a:ln>
                <a:noFill/>
              </a:ln>
              <a:effectLst/>
            </c:spPr>
            <c:txPr>
              <a:bodyPr wrap="square" lIns="38100" tIns="19050" rIns="38100" bIns="19050" anchor="ctr">
                <a:spAutoFit/>
              </a:bodyPr>
              <a:lstStyle/>
              <a:p>
                <a:pPr>
                  <a:defRPr sz="1200">
                    <a:solidFill>
                      <a:sysClr val="windowText" lastClr="000000"/>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Grafiki_FS!$B$8:$E$8</c:f>
              <c:strCache>
                <c:ptCount val="4"/>
                <c:pt idx="0">
                  <c:v>  2020 </c:v>
                </c:pt>
                <c:pt idx="1">
                  <c:v> Pārvade </c:v>
                </c:pt>
                <c:pt idx="2">
                  <c:v> Uzglabāšana </c:v>
                </c:pt>
                <c:pt idx="3">
                  <c:v> 2021</c:v>
                </c:pt>
              </c:strCache>
            </c:strRef>
          </c:cat>
          <c:val>
            <c:numRef>
              <c:f>Grafiki_FS!$B$15:$E$15</c:f>
              <c:numCache>
                <c:formatCode>#\ ##0;\(#\ ##0\)</c:formatCode>
                <c:ptCount val="4"/>
                <c:pt idx="1">
                  <c:v>370.64219000000958</c:v>
                </c:pt>
                <c:pt idx="2">
                  <c:v>2201.1702200000036</c:v>
                </c:pt>
              </c:numCache>
            </c:numRef>
          </c:val>
          <c:extLst>
            <c:ext xmlns:c16="http://schemas.microsoft.com/office/drawing/2014/chart" uri="{C3380CC4-5D6E-409C-BE32-E72D297353CC}">
              <c16:uniqueId val="{0000000A-DB2F-43A6-9A0B-659027800C50}"/>
            </c:ext>
          </c:extLst>
        </c:ser>
        <c:ser>
          <c:idx val="3"/>
          <c:order val="3"/>
          <c:spPr>
            <a:solidFill>
              <a:srgbClr val="FF0000"/>
            </a:solidFill>
          </c:spPr>
          <c:invertIfNegative val="0"/>
          <c:dLbls>
            <c:dLbl>
              <c:idx val="1"/>
              <c:layout>
                <c:manualLayout>
                  <c:x val="-2.6610478745561078E-3"/>
                  <c:y val="3.0885634629265322E-2"/>
                </c:manualLayout>
              </c:layout>
              <c:numFmt formatCode="\(#\ ##0\);#\ ##0;" sourceLinked="0"/>
              <c:spPr>
                <a:noFill/>
                <a:ln>
                  <a:noFill/>
                </a:ln>
                <a:effectLst/>
              </c:spPr>
              <c:txPr>
                <a:bodyPr wrap="square" lIns="38100" tIns="19050" rIns="38100" bIns="19050" anchor="ctr">
                  <a:spAutoFit/>
                </a:bodyPr>
                <a:lstStyle/>
                <a:p>
                  <a:pPr>
                    <a:defRPr sz="1200">
                      <a:solidFill>
                        <a:schemeClr val="bg1">
                          <a:lumMod val="10000"/>
                        </a:schemeClr>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DF-4DC0-A619-8703E8202759}"/>
                </c:ext>
              </c:extLst>
            </c:dLbl>
            <c:numFmt formatCode="\(#\ ##0\);#\ ##0;" sourceLinked="0"/>
            <c:spPr>
              <a:noFill/>
              <a:ln>
                <a:noFill/>
              </a:ln>
              <a:effectLst/>
            </c:spPr>
            <c:txPr>
              <a:bodyPr wrap="square" lIns="38100" tIns="19050" rIns="38100" bIns="19050" anchor="ctr">
                <a:spAutoFit/>
              </a:bodyPr>
              <a:lstStyle/>
              <a:p>
                <a:pPr>
                  <a:defRPr sz="1200"/>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Grafiki_FS!$B$8:$E$8</c:f>
              <c:strCache>
                <c:ptCount val="4"/>
                <c:pt idx="0">
                  <c:v>  2020 </c:v>
                </c:pt>
                <c:pt idx="1">
                  <c:v> Pārvade </c:v>
                </c:pt>
                <c:pt idx="2">
                  <c:v> Uzglabāšana </c:v>
                </c:pt>
                <c:pt idx="3">
                  <c:v> 2021</c:v>
                </c:pt>
              </c:strCache>
            </c:strRef>
          </c:cat>
          <c:val>
            <c:numRef>
              <c:f>Grafiki_FS!$B$16:$E$16</c:f>
              <c:numCache>
                <c:formatCode>#\ ##0;\(#\ ##0\)</c:formatCode>
                <c:ptCount val="4"/>
                <c:pt idx="1">
                  <c:v>0</c:v>
                </c:pt>
                <c:pt idx="2">
                  <c:v>0</c:v>
                </c:pt>
              </c:numCache>
            </c:numRef>
          </c:val>
          <c:extLst>
            <c:ext xmlns:c16="http://schemas.microsoft.com/office/drawing/2014/chart" uri="{C3380CC4-5D6E-409C-BE32-E72D297353CC}">
              <c16:uniqueId val="{0000000B-DB2F-43A6-9A0B-659027800C50}"/>
            </c:ext>
          </c:extLst>
        </c:ser>
        <c:dLbls>
          <c:showLegendKey val="0"/>
          <c:showVal val="0"/>
          <c:showCatName val="0"/>
          <c:showSerName val="0"/>
          <c:showPercent val="0"/>
          <c:showBubbleSize val="0"/>
        </c:dLbls>
        <c:gapWidth val="40"/>
        <c:overlap val="100"/>
        <c:axId val="726526856"/>
        <c:axId val="728672888"/>
      </c:barChart>
      <c:catAx>
        <c:axId val="726526856"/>
        <c:scaling>
          <c:orientation val="minMax"/>
        </c:scaling>
        <c:delete val="0"/>
        <c:axPos val="b"/>
        <c:numFmt formatCode="General" sourceLinked="1"/>
        <c:majorTickMark val="out"/>
        <c:minorTickMark val="none"/>
        <c:tickLblPos val="low"/>
        <c:txPr>
          <a:bodyPr anchor="ctr" anchorCtr="1"/>
          <a:lstStyle/>
          <a:p>
            <a:pPr>
              <a:defRPr sz="1200">
                <a:solidFill>
                  <a:sysClr val="windowText" lastClr="000000"/>
                </a:solidFill>
              </a:defRPr>
            </a:pPr>
            <a:endParaRPr lang="lv-LV"/>
          </a:p>
        </c:txPr>
        <c:crossAx val="728672888"/>
        <c:crosses val="autoZero"/>
        <c:auto val="1"/>
        <c:lblAlgn val="ctr"/>
        <c:lblOffset val="100"/>
        <c:noMultiLvlLbl val="0"/>
      </c:catAx>
      <c:valAx>
        <c:axId val="728672888"/>
        <c:scaling>
          <c:orientation val="minMax"/>
        </c:scaling>
        <c:delete val="1"/>
        <c:axPos val="l"/>
        <c:numFmt formatCode="#\ ##0;\(#\ ##0\)" sourceLinked="1"/>
        <c:majorTickMark val="out"/>
        <c:minorTickMark val="none"/>
        <c:tickLblPos val="nextTo"/>
        <c:crossAx val="726526856"/>
        <c:crosses val="autoZero"/>
        <c:crossBetween val="between"/>
      </c:valAx>
    </c:plotArea>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ysClr val="windowText" lastClr="000000"/>
                </a:solidFill>
              </a:defRPr>
            </a:pPr>
            <a:r>
              <a:rPr lang="lv-LV" sz="1400">
                <a:solidFill>
                  <a:sysClr val="windowText" lastClr="000000"/>
                </a:solidFill>
              </a:rPr>
              <a:t>EBITDA </a:t>
            </a:r>
            <a:endParaRPr lang="lv-LV" sz="1400" b="0">
              <a:solidFill>
                <a:sysClr val="windowText" lastClr="000000"/>
              </a:solidFill>
            </a:endParaRPr>
          </a:p>
        </c:rich>
      </c:tx>
      <c:overlay val="0"/>
    </c:title>
    <c:autoTitleDeleted val="0"/>
    <c:plotArea>
      <c:layout>
        <c:manualLayout>
          <c:layoutTarget val="inner"/>
          <c:xMode val="edge"/>
          <c:yMode val="edge"/>
          <c:x val="3.1534375091048596E-2"/>
          <c:y val="0.15771351356609015"/>
          <c:w val="0.93436165632355173"/>
          <c:h val="0.62828683276898334"/>
        </c:manualLayout>
      </c:layout>
      <c:barChart>
        <c:barDir val="col"/>
        <c:grouping val="stacked"/>
        <c:varyColors val="0"/>
        <c:ser>
          <c:idx val="0"/>
          <c:order val="0"/>
          <c:spPr>
            <a:effectLst>
              <a:outerShdw blurRad="50800" dist="38100" dir="2700000" algn="tl" rotWithShape="0">
                <a:prstClr val="black">
                  <a:alpha val="40000"/>
                </a:prstClr>
              </a:outerShdw>
            </a:effectLst>
          </c:spPr>
          <c:invertIfNegative val="0"/>
          <c:dPt>
            <c:idx val="0"/>
            <c:invertIfNegative val="0"/>
            <c:bubble3D val="0"/>
            <c:spPr>
              <a:solidFill>
                <a:schemeClr val="tx1"/>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BC7E-40B1-B3FE-7B3A27B4BF8F}"/>
              </c:ext>
            </c:extLst>
          </c:dPt>
          <c:dPt>
            <c:idx val="4"/>
            <c:invertIfNegative val="0"/>
            <c:bubble3D val="0"/>
            <c:spPr>
              <a:solidFill>
                <a:srgbClr val="83BC35"/>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BC7E-40B1-B3FE-7B3A27B4BF8F}"/>
              </c:ext>
            </c:extLst>
          </c:dPt>
          <c:dLbls>
            <c:dLbl>
              <c:idx val="0"/>
              <c:spPr>
                <a:noFill/>
                <a:ln>
                  <a:noFill/>
                </a:ln>
                <a:effectLst/>
              </c:spPr>
              <c:txPr>
                <a:bodyPr wrap="square" lIns="38100" tIns="19050" rIns="38100" bIns="19050" anchor="ctr">
                  <a:spAutoFit/>
                </a:bodyPr>
                <a:lstStyle/>
                <a:p>
                  <a:pPr>
                    <a:defRPr sz="1200" b="1">
                      <a:solidFill>
                        <a:schemeClr val="bg1"/>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1-BC7E-40B1-B3FE-7B3A27B4BF8F}"/>
                </c:ext>
              </c:extLst>
            </c:dLbl>
            <c:spPr>
              <a:noFill/>
              <a:ln>
                <a:noFill/>
              </a:ln>
              <a:effectLst/>
            </c:spPr>
            <c:txPr>
              <a:bodyPr wrap="square" lIns="38100" tIns="19050" rIns="38100" bIns="19050" anchor="ctr">
                <a:spAutoFit/>
              </a:bodyPr>
              <a:lstStyle/>
              <a:p>
                <a:pPr>
                  <a:defRPr sz="1200" b="1">
                    <a:solidFill>
                      <a:srgbClr val="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Grafiki_FS!$AA$36:$AE$36</c:f>
              <c:strCache>
                <c:ptCount val="5"/>
                <c:pt idx="0">
                  <c:v> 2020</c:v>
                </c:pt>
                <c:pt idx="1">
                  <c:v>Ieņēmumu efekts</c:v>
                </c:pt>
                <c:pt idx="2">
                  <c:v>Izsoles izmaksas</c:v>
                </c:pt>
                <c:pt idx="3">
                  <c:v>Neto pārējās izmaksas</c:v>
                </c:pt>
                <c:pt idx="4">
                  <c:v> 2021</c:v>
                </c:pt>
              </c:strCache>
            </c:strRef>
          </c:cat>
          <c:val>
            <c:numRef>
              <c:f>Grafiki_FS!$AA$41:$AE$41</c:f>
              <c:numCache>
                <c:formatCode>General</c:formatCode>
                <c:ptCount val="5"/>
                <c:pt idx="0" formatCode="#\ ##0;\(#\ ##0\)">
                  <c:v>30103.272939999988</c:v>
                </c:pt>
                <c:pt idx="4" formatCode="#\ ##0;\(#\ ##0\)">
                  <c:v>33565.177999999985</c:v>
                </c:pt>
              </c:numCache>
            </c:numRef>
          </c:val>
          <c:extLst>
            <c:ext xmlns:c16="http://schemas.microsoft.com/office/drawing/2014/chart" uri="{C3380CC4-5D6E-409C-BE32-E72D297353CC}">
              <c16:uniqueId val="{00000004-BC7E-40B1-B3FE-7B3A27B4BF8F}"/>
            </c:ext>
          </c:extLst>
        </c:ser>
        <c:ser>
          <c:idx val="1"/>
          <c:order val="1"/>
          <c:spPr>
            <a:noFill/>
          </c:spPr>
          <c:invertIfNegative val="0"/>
          <c:dLbls>
            <c:dLbl>
              <c:idx val="0"/>
              <c:tx>
                <c:rich>
                  <a:bodyPr/>
                  <a:lstStyle/>
                  <a:p>
                    <a:endParaRPr lang="lv-LV"/>
                  </a:p>
                </c:rich>
              </c:tx>
              <c:dLblPos val="inBase"/>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BC7E-40B1-B3FE-7B3A27B4BF8F}"/>
                </c:ext>
              </c:extLst>
            </c:dLbl>
            <c:dLbl>
              <c:idx val="1"/>
              <c:tx>
                <c:rich>
                  <a:bodyPr/>
                  <a:lstStyle/>
                  <a:p>
                    <a:fld id="{41C870E1-BDA9-436E-9799-641C03C6EAAB}" type="CELLRANGE">
                      <a:rPr lang="en-US"/>
                      <a:pPr/>
                      <a:t>[CELLRANGE]</a:t>
                    </a:fld>
                    <a:endParaRPr lang="lv-LV"/>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C7E-40B1-B3FE-7B3A27B4BF8F}"/>
                </c:ext>
              </c:extLst>
            </c:dLbl>
            <c:dLbl>
              <c:idx val="2"/>
              <c:tx>
                <c:rich>
                  <a:bodyPr/>
                  <a:lstStyle/>
                  <a:p>
                    <a:fld id="{7440DB41-31CC-4D42-B5E8-96D24678521E}" type="CELLRANGE">
                      <a:rPr lang="en-US"/>
                      <a:pPr/>
                      <a:t>[CELLRANGE]</a:t>
                    </a:fld>
                    <a:endParaRPr lang="lv-LV"/>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C7E-40B1-B3FE-7B3A27B4BF8F}"/>
                </c:ext>
              </c:extLst>
            </c:dLbl>
            <c:dLbl>
              <c:idx val="3"/>
              <c:tx>
                <c:rich>
                  <a:bodyPr/>
                  <a:lstStyle/>
                  <a:p>
                    <a:fld id="{784DB697-DC5E-4043-A2F4-353677019B25}" type="CELLRANGE">
                      <a:rPr lang="en-US"/>
                      <a:pPr/>
                      <a:t>[CELLRANGE]</a:t>
                    </a:fld>
                    <a:endParaRPr lang="lv-LV"/>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C7E-40B1-B3FE-7B3A27B4BF8F}"/>
                </c:ext>
              </c:extLst>
            </c:dLbl>
            <c:dLbl>
              <c:idx val="4"/>
              <c:tx>
                <c:rich>
                  <a:bodyPr/>
                  <a:lstStyle/>
                  <a:p>
                    <a:fld id="{2E71F323-020E-40C2-8F9C-D53E9C58FE90}" type="CELLRANGE">
                      <a:rPr lang="lv-LV"/>
                      <a:pPr/>
                      <a:t>[CELLRANGE]</a:t>
                    </a:fld>
                    <a:endParaRPr lang="lv-LV"/>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C7E-40B1-B3FE-7B3A27B4BF8F}"/>
                </c:ext>
              </c:extLst>
            </c:dLbl>
            <c:spPr>
              <a:noFill/>
              <a:ln>
                <a:noFill/>
              </a:ln>
              <a:effectLst/>
            </c:spPr>
            <c:txPr>
              <a:bodyPr wrap="square" lIns="38100" tIns="19050" rIns="38100" bIns="19050" anchor="ctr">
                <a:spAutoFit/>
              </a:bodyPr>
              <a:lstStyle/>
              <a:p>
                <a:pPr>
                  <a:defRPr sz="1200">
                    <a:solidFill>
                      <a:srgbClr val="000000"/>
                    </a:solidFill>
                  </a:defRPr>
                </a:pPr>
                <a:endParaRPr lang="lv-LV"/>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Grafiki_FS!$AA$36:$AE$36</c:f>
              <c:strCache>
                <c:ptCount val="5"/>
                <c:pt idx="0">
                  <c:v> 2020</c:v>
                </c:pt>
                <c:pt idx="1">
                  <c:v>Ieņēmumu efekts</c:v>
                </c:pt>
                <c:pt idx="2">
                  <c:v>Izsoles izmaksas</c:v>
                </c:pt>
                <c:pt idx="3">
                  <c:v>Neto pārējās izmaksas</c:v>
                </c:pt>
                <c:pt idx="4">
                  <c:v> 2021</c:v>
                </c:pt>
              </c:strCache>
            </c:strRef>
          </c:cat>
          <c:val>
            <c:numRef>
              <c:f>Grafiki_FS!$AA$42:$AE$42</c:f>
              <c:numCache>
                <c:formatCode>#\ ##0;\(#\ ##0\)</c:formatCode>
                <c:ptCount val="5"/>
                <c:pt idx="1">
                  <c:v>30103.272939999988</c:v>
                </c:pt>
                <c:pt idx="2">
                  <c:v>32675.085350000001</c:v>
                </c:pt>
                <c:pt idx="3">
                  <c:v>33565.177999999985</c:v>
                </c:pt>
                <c:pt idx="4">
                  <c:v>3461.9050599999973</c:v>
                </c:pt>
              </c:numCache>
            </c:numRef>
          </c:val>
          <c:extLst>
            <c:ext xmlns:c15="http://schemas.microsoft.com/office/drawing/2012/chart" uri="{02D57815-91ED-43cb-92C2-25804820EDAC}">
              <c15:datalabelsRange>
                <c15:f>Grafiki_FS!$AA$45:$AE$45</c15:f>
                <c15:dlblRangeCache>
                  <c:ptCount val="5"/>
                  <c:pt idx="4">
                    <c:v> +3 462
 +12% </c:v>
                  </c:pt>
                </c15:dlblRangeCache>
              </c15:datalabelsRange>
            </c:ext>
            <c:ext xmlns:c16="http://schemas.microsoft.com/office/drawing/2014/chart" uri="{C3380CC4-5D6E-409C-BE32-E72D297353CC}">
              <c16:uniqueId val="{0000000A-BC7E-40B1-B3FE-7B3A27B4BF8F}"/>
            </c:ext>
          </c:extLst>
        </c:ser>
        <c:ser>
          <c:idx val="2"/>
          <c:order val="2"/>
          <c:spPr>
            <a:solidFill>
              <a:srgbClr val="CEE7AB"/>
            </a:solidFill>
            <a:effectLst>
              <a:outerShdw blurRad="50800" dist="38100" dir="2700000" algn="tl" rotWithShape="0">
                <a:prstClr val="black">
                  <a:alpha val="40000"/>
                </a:prstClr>
              </a:outerShdw>
            </a:effectLst>
          </c:spPr>
          <c:invertIfNegative val="0"/>
          <c:dLbls>
            <c:numFmt formatCode="#\ ##0;\(#\ ##0\);" sourceLinked="0"/>
            <c:spPr>
              <a:noFill/>
              <a:ln>
                <a:noFill/>
              </a:ln>
              <a:effectLst/>
            </c:spPr>
            <c:txPr>
              <a:bodyPr wrap="square" lIns="38100" tIns="19050" rIns="38100" bIns="19050" anchor="ctr">
                <a:spAutoFit/>
              </a:bodyPr>
              <a:lstStyle/>
              <a:p>
                <a:pPr>
                  <a:defRPr sz="1200">
                    <a:solidFill>
                      <a:srgbClr val="000000"/>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Grafiki_FS!$AA$36:$AE$36</c:f>
              <c:strCache>
                <c:ptCount val="5"/>
                <c:pt idx="0">
                  <c:v> 2020</c:v>
                </c:pt>
                <c:pt idx="1">
                  <c:v>Ieņēmumu efekts</c:v>
                </c:pt>
                <c:pt idx="2">
                  <c:v>Izsoles izmaksas</c:v>
                </c:pt>
                <c:pt idx="3">
                  <c:v>Neto pārējās izmaksas</c:v>
                </c:pt>
                <c:pt idx="4">
                  <c:v> 2021</c:v>
                </c:pt>
              </c:strCache>
            </c:strRef>
          </c:cat>
          <c:val>
            <c:numRef>
              <c:f>Grafiki_FS!$AA$43:$AE$43</c:f>
              <c:numCache>
                <c:formatCode>#\ ##0;\(#\ ##0\)</c:formatCode>
                <c:ptCount val="5"/>
                <c:pt idx="1">
                  <c:v>2571.8124100000132</c:v>
                </c:pt>
                <c:pt idx="2">
                  <c:v>1445.1589999999997</c:v>
                </c:pt>
                <c:pt idx="3">
                  <c:v>0</c:v>
                </c:pt>
              </c:numCache>
            </c:numRef>
          </c:val>
          <c:extLst>
            <c:ext xmlns:c16="http://schemas.microsoft.com/office/drawing/2014/chart" uri="{C3380CC4-5D6E-409C-BE32-E72D297353CC}">
              <c16:uniqueId val="{0000000B-BC7E-40B1-B3FE-7B3A27B4BF8F}"/>
            </c:ext>
          </c:extLst>
        </c:ser>
        <c:ser>
          <c:idx val="3"/>
          <c:order val="3"/>
          <c:spPr>
            <a:solidFill>
              <a:srgbClr val="FF0000"/>
            </a:solidFill>
            <a:effectLst>
              <a:outerShdw blurRad="50800" dist="38100" dir="2700000" algn="tl" rotWithShape="0">
                <a:prstClr val="black">
                  <a:alpha val="40000"/>
                </a:prstClr>
              </a:outerShdw>
            </a:effectLst>
          </c:spPr>
          <c:invertIfNegative val="0"/>
          <c:dLbls>
            <c:numFmt formatCode="\(#\ ##0\);#\ ##0;" sourceLinked="0"/>
            <c:spPr>
              <a:noFill/>
              <a:ln>
                <a:noFill/>
              </a:ln>
              <a:effectLst/>
            </c:spPr>
            <c:txPr>
              <a:bodyPr wrap="square" lIns="38100" tIns="19050" rIns="38100" bIns="19050" anchor="ctr">
                <a:spAutoFit/>
              </a:bodyPr>
              <a:lstStyle/>
              <a:p>
                <a:pPr>
                  <a:defRPr sz="1200">
                    <a:solidFill>
                      <a:srgbClr val="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Grafiki_FS!$AA$36:$AE$36</c:f>
              <c:strCache>
                <c:ptCount val="5"/>
                <c:pt idx="0">
                  <c:v> 2020</c:v>
                </c:pt>
                <c:pt idx="1">
                  <c:v>Ieņēmumu efekts</c:v>
                </c:pt>
                <c:pt idx="2">
                  <c:v>Izsoles izmaksas</c:v>
                </c:pt>
                <c:pt idx="3">
                  <c:v>Neto pārējās izmaksas</c:v>
                </c:pt>
                <c:pt idx="4">
                  <c:v> 2021</c:v>
                </c:pt>
              </c:strCache>
            </c:strRef>
          </c:cat>
          <c:val>
            <c:numRef>
              <c:f>Grafiki_FS!$AA$44:$AE$44</c:f>
              <c:numCache>
                <c:formatCode>#\ ##0;\(#\ ##0\)</c:formatCode>
                <c:ptCount val="5"/>
                <c:pt idx="1">
                  <c:v>0</c:v>
                </c:pt>
                <c:pt idx="2">
                  <c:v>0</c:v>
                </c:pt>
                <c:pt idx="3">
                  <c:v>555.06635000001552</c:v>
                </c:pt>
              </c:numCache>
            </c:numRef>
          </c:val>
          <c:extLst>
            <c:ext xmlns:c16="http://schemas.microsoft.com/office/drawing/2014/chart" uri="{C3380CC4-5D6E-409C-BE32-E72D297353CC}">
              <c16:uniqueId val="{0000000C-BC7E-40B1-B3FE-7B3A27B4BF8F}"/>
            </c:ext>
          </c:extLst>
        </c:ser>
        <c:dLbls>
          <c:showLegendKey val="0"/>
          <c:showVal val="0"/>
          <c:showCatName val="0"/>
          <c:showSerName val="0"/>
          <c:showPercent val="0"/>
          <c:showBubbleSize val="0"/>
        </c:dLbls>
        <c:gapWidth val="60"/>
        <c:overlap val="100"/>
        <c:axId val="722317984"/>
        <c:axId val="722318376"/>
      </c:barChart>
      <c:catAx>
        <c:axId val="722317984"/>
        <c:scaling>
          <c:orientation val="minMax"/>
        </c:scaling>
        <c:delete val="0"/>
        <c:axPos val="b"/>
        <c:numFmt formatCode="General" sourceLinked="1"/>
        <c:majorTickMark val="out"/>
        <c:minorTickMark val="none"/>
        <c:tickLblPos val="nextTo"/>
        <c:txPr>
          <a:bodyPr anchor="ctr" anchorCtr="1"/>
          <a:lstStyle/>
          <a:p>
            <a:pPr>
              <a:defRPr sz="1200">
                <a:solidFill>
                  <a:sysClr val="windowText" lastClr="000000"/>
                </a:solidFill>
              </a:defRPr>
            </a:pPr>
            <a:endParaRPr lang="lv-LV"/>
          </a:p>
        </c:txPr>
        <c:crossAx val="722318376"/>
        <c:crosses val="autoZero"/>
        <c:auto val="1"/>
        <c:lblAlgn val="ctr"/>
        <c:lblOffset val="100"/>
        <c:noMultiLvlLbl val="0"/>
      </c:catAx>
      <c:valAx>
        <c:axId val="722318376"/>
        <c:scaling>
          <c:orientation val="minMax"/>
        </c:scaling>
        <c:delete val="1"/>
        <c:axPos val="l"/>
        <c:numFmt formatCode="#\ ##0;\(#\ ##0\)" sourceLinked="1"/>
        <c:majorTickMark val="out"/>
        <c:minorTickMark val="none"/>
        <c:tickLblPos val="nextTo"/>
        <c:crossAx val="722317984"/>
        <c:crosses val="autoZero"/>
        <c:crossBetween val="between"/>
      </c:valAx>
      <c:spPr>
        <a:noFill/>
        <a:ln w="25400">
          <a:noFill/>
        </a:ln>
      </c:spPr>
    </c:plotArea>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5.xml.rels><?xml version="1.0" encoding="UTF-8" standalone="yes"?>
<Relationships xmlns="http://schemas.openxmlformats.org/package/2006/relationships"><Relationship Id="rId1" Type="http://schemas.openxmlformats.org/officeDocument/2006/relationships/image" Target="../media/image14.png"/></Relationships>
</file>

<file path=ppt/drawing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0.67854</cdr:x>
      <cdr:y>0.03262</cdr:y>
    </cdr:from>
    <cdr:to>
      <cdr:x>0.83223</cdr:x>
      <cdr:y>0.24793</cdr:y>
    </cdr:to>
    <cdr:grpSp>
      <cdr:nvGrpSpPr>
        <cdr:cNvPr id="5" name="Group 4">
          <a:extLst xmlns:a="http://schemas.openxmlformats.org/drawingml/2006/main">
            <a:ext uri="{FF2B5EF4-FFF2-40B4-BE49-F238E27FC236}">
              <a16:creationId xmlns:a16="http://schemas.microsoft.com/office/drawing/2014/main" id="{35CE85DA-BD50-4B5B-B5FF-B296BE373311}"/>
            </a:ext>
          </a:extLst>
        </cdr:cNvPr>
        <cdr:cNvGrpSpPr/>
      </cdr:nvGrpSpPr>
      <cdr:grpSpPr>
        <a:xfrm xmlns:a="http://schemas.openxmlformats.org/drawingml/2006/main">
          <a:off x="3251765" y="69222"/>
          <a:ext cx="736528" cy="456901"/>
          <a:chOff x="0" y="0"/>
          <a:chExt cx="163101" cy="272745"/>
        </a:xfrm>
      </cdr:grpSpPr>
      <cdr:sp macro="" textlink="">
        <cdr:nvSpPr>
          <cdr:cNvPr id="6" name="TextBox 2">
            <a:extLst xmlns:a="http://schemas.openxmlformats.org/drawingml/2006/main">
              <a:ext uri="{FF2B5EF4-FFF2-40B4-BE49-F238E27FC236}">
                <a16:creationId xmlns:a16="http://schemas.microsoft.com/office/drawing/2014/main" id="{9B0C98F8-08C9-4775-9370-40BC0C95B38A}"/>
              </a:ext>
            </a:extLst>
          </cdr:cNvPr>
          <cdr:cNvSpPr txBox="1"/>
        </cdr:nvSpPr>
        <cdr:spPr>
          <a:xfrm xmlns:a="http://schemas.openxmlformats.org/drawingml/2006/main">
            <a:off x="2536" y="0"/>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8B7C7FB8-2DE4-44EC-AD12-3C34B4EA9A7E}"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sp macro="" textlink="">
        <cdr:nvSpPr>
          <cdr:cNvPr id="7" name="TextBox 1">
            <a:extLst xmlns:a="http://schemas.openxmlformats.org/drawingml/2006/main">
              <a:ext uri="{FF2B5EF4-FFF2-40B4-BE49-F238E27FC236}">
                <a16:creationId xmlns:a16="http://schemas.microsoft.com/office/drawing/2014/main" id="{8C1C6884-68F9-4E9C-B7D5-14D519C3FA56}"/>
              </a:ext>
            </a:extLst>
          </cdr:cNvPr>
          <cdr:cNvSpPr txBox="1"/>
        </cdr:nvSpPr>
        <cdr:spPr>
          <a:xfrm xmlns:a="http://schemas.openxmlformats.org/drawingml/2006/main">
            <a:off x="0" y="112789"/>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2F12A087-D853-47B4-B6D1-1DE6FC3F7860}"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0.67854</cdr:x>
      <cdr:y>0.03262</cdr:y>
    </cdr:from>
    <cdr:to>
      <cdr:x>0.83223</cdr:x>
      <cdr:y>0.24793</cdr:y>
    </cdr:to>
    <cdr:grpSp>
      <cdr:nvGrpSpPr>
        <cdr:cNvPr id="5" name="Group 4">
          <a:extLst xmlns:a="http://schemas.openxmlformats.org/drawingml/2006/main">
            <a:ext uri="{FF2B5EF4-FFF2-40B4-BE49-F238E27FC236}">
              <a16:creationId xmlns:a16="http://schemas.microsoft.com/office/drawing/2014/main" id="{35CE85DA-BD50-4B5B-B5FF-B296BE373311}"/>
            </a:ext>
          </a:extLst>
        </cdr:cNvPr>
        <cdr:cNvGrpSpPr/>
      </cdr:nvGrpSpPr>
      <cdr:grpSpPr>
        <a:xfrm xmlns:a="http://schemas.openxmlformats.org/drawingml/2006/main">
          <a:off x="3251765" y="57562"/>
          <a:ext cx="736528" cy="379941"/>
          <a:chOff x="0" y="0"/>
          <a:chExt cx="163101" cy="272745"/>
        </a:xfrm>
      </cdr:grpSpPr>
      <cdr:sp macro="" textlink="">
        <cdr:nvSpPr>
          <cdr:cNvPr id="6" name="TextBox 2">
            <a:extLst xmlns:a="http://schemas.openxmlformats.org/drawingml/2006/main">
              <a:ext uri="{FF2B5EF4-FFF2-40B4-BE49-F238E27FC236}">
                <a16:creationId xmlns:a16="http://schemas.microsoft.com/office/drawing/2014/main" id="{9B0C98F8-08C9-4775-9370-40BC0C95B38A}"/>
              </a:ext>
            </a:extLst>
          </cdr:cNvPr>
          <cdr:cNvSpPr txBox="1"/>
        </cdr:nvSpPr>
        <cdr:spPr>
          <a:xfrm xmlns:a="http://schemas.openxmlformats.org/drawingml/2006/main">
            <a:off x="2536" y="0"/>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8B7C7FB8-2DE4-44EC-AD12-3C34B4EA9A7E}"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sp macro="" textlink="">
        <cdr:nvSpPr>
          <cdr:cNvPr id="7" name="TextBox 1">
            <a:extLst xmlns:a="http://schemas.openxmlformats.org/drawingml/2006/main">
              <a:ext uri="{FF2B5EF4-FFF2-40B4-BE49-F238E27FC236}">
                <a16:creationId xmlns:a16="http://schemas.microsoft.com/office/drawing/2014/main" id="{8C1C6884-68F9-4E9C-B7D5-14D519C3FA56}"/>
              </a:ext>
            </a:extLst>
          </cdr:cNvPr>
          <cdr:cNvSpPr txBox="1"/>
        </cdr:nvSpPr>
        <cdr:spPr>
          <a:xfrm xmlns:a="http://schemas.openxmlformats.org/drawingml/2006/main">
            <a:off x="0" y="112789"/>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2F12A087-D853-47B4-B6D1-1DE6FC3F7860}"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0.67854</cdr:x>
      <cdr:y>0.03262</cdr:y>
    </cdr:from>
    <cdr:to>
      <cdr:x>0.83223</cdr:x>
      <cdr:y>0.24793</cdr:y>
    </cdr:to>
    <cdr:grpSp>
      <cdr:nvGrpSpPr>
        <cdr:cNvPr id="5" name="Group 4">
          <a:extLst xmlns:a="http://schemas.openxmlformats.org/drawingml/2006/main">
            <a:ext uri="{FF2B5EF4-FFF2-40B4-BE49-F238E27FC236}">
              <a16:creationId xmlns:a16="http://schemas.microsoft.com/office/drawing/2014/main" id="{35CE85DA-BD50-4B5B-B5FF-B296BE373311}"/>
            </a:ext>
          </a:extLst>
        </cdr:cNvPr>
        <cdr:cNvGrpSpPr/>
      </cdr:nvGrpSpPr>
      <cdr:grpSpPr>
        <a:xfrm xmlns:a="http://schemas.openxmlformats.org/drawingml/2006/main">
          <a:off x="3357645" y="69222"/>
          <a:ext cx="760510" cy="456901"/>
          <a:chOff x="0" y="0"/>
          <a:chExt cx="163101" cy="272745"/>
        </a:xfrm>
      </cdr:grpSpPr>
      <cdr:sp macro="" textlink="">
        <cdr:nvSpPr>
          <cdr:cNvPr id="6" name="TextBox 2">
            <a:extLst xmlns:a="http://schemas.openxmlformats.org/drawingml/2006/main">
              <a:ext uri="{FF2B5EF4-FFF2-40B4-BE49-F238E27FC236}">
                <a16:creationId xmlns:a16="http://schemas.microsoft.com/office/drawing/2014/main" id="{9B0C98F8-08C9-4775-9370-40BC0C95B38A}"/>
              </a:ext>
            </a:extLst>
          </cdr:cNvPr>
          <cdr:cNvSpPr txBox="1"/>
        </cdr:nvSpPr>
        <cdr:spPr>
          <a:xfrm xmlns:a="http://schemas.openxmlformats.org/drawingml/2006/main">
            <a:off x="2536" y="0"/>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8B7C7FB8-2DE4-44EC-AD12-3C34B4EA9A7E}"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sp macro="" textlink="">
        <cdr:nvSpPr>
          <cdr:cNvPr id="7" name="TextBox 1">
            <a:extLst xmlns:a="http://schemas.openxmlformats.org/drawingml/2006/main">
              <a:ext uri="{FF2B5EF4-FFF2-40B4-BE49-F238E27FC236}">
                <a16:creationId xmlns:a16="http://schemas.microsoft.com/office/drawing/2014/main" id="{8C1C6884-68F9-4E9C-B7D5-14D519C3FA56}"/>
              </a:ext>
            </a:extLst>
          </cdr:cNvPr>
          <cdr:cNvSpPr txBox="1"/>
        </cdr:nvSpPr>
        <cdr:spPr>
          <a:xfrm xmlns:a="http://schemas.openxmlformats.org/drawingml/2006/main">
            <a:off x="0" y="112789"/>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2F12A087-D853-47B4-B6D1-1DE6FC3F7860}"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0.67854</cdr:x>
      <cdr:y>0.03262</cdr:y>
    </cdr:from>
    <cdr:to>
      <cdr:x>0.83223</cdr:x>
      <cdr:y>0.24793</cdr:y>
    </cdr:to>
    <cdr:grpSp>
      <cdr:nvGrpSpPr>
        <cdr:cNvPr id="5" name="Group 4">
          <a:extLst xmlns:a="http://schemas.openxmlformats.org/drawingml/2006/main">
            <a:ext uri="{FF2B5EF4-FFF2-40B4-BE49-F238E27FC236}">
              <a16:creationId xmlns:a16="http://schemas.microsoft.com/office/drawing/2014/main" id="{35CE85DA-BD50-4B5B-B5FF-B296BE373311}"/>
            </a:ext>
          </a:extLst>
        </cdr:cNvPr>
        <cdr:cNvGrpSpPr/>
      </cdr:nvGrpSpPr>
      <cdr:grpSpPr>
        <a:xfrm xmlns:a="http://schemas.openxmlformats.org/drawingml/2006/main">
          <a:off x="3357645" y="66912"/>
          <a:ext cx="760510" cy="441656"/>
          <a:chOff x="0" y="0"/>
          <a:chExt cx="163101" cy="272745"/>
        </a:xfrm>
      </cdr:grpSpPr>
      <cdr:sp macro="" textlink="">
        <cdr:nvSpPr>
          <cdr:cNvPr id="6" name="TextBox 2">
            <a:extLst xmlns:a="http://schemas.openxmlformats.org/drawingml/2006/main">
              <a:ext uri="{FF2B5EF4-FFF2-40B4-BE49-F238E27FC236}">
                <a16:creationId xmlns:a16="http://schemas.microsoft.com/office/drawing/2014/main" id="{9B0C98F8-08C9-4775-9370-40BC0C95B38A}"/>
              </a:ext>
            </a:extLst>
          </cdr:cNvPr>
          <cdr:cNvSpPr txBox="1"/>
        </cdr:nvSpPr>
        <cdr:spPr>
          <a:xfrm xmlns:a="http://schemas.openxmlformats.org/drawingml/2006/main">
            <a:off x="2536" y="0"/>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8B7C7FB8-2DE4-44EC-AD12-3C34B4EA9A7E}"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sp macro="" textlink="">
        <cdr:nvSpPr>
          <cdr:cNvPr id="7" name="TextBox 1">
            <a:extLst xmlns:a="http://schemas.openxmlformats.org/drawingml/2006/main">
              <a:ext uri="{FF2B5EF4-FFF2-40B4-BE49-F238E27FC236}">
                <a16:creationId xmlns:a16="http://schemas.microsoft.com/office/drawing/2014/main" id="{8C1C6884-68F9-4E9C-B7D5-14D519C3FA56}"/>
              </a:ext>
            </a:extLst>
          </cdr:cNvPr>
          <cdr:cNvSpPr txBox="1"/>
        </cdr:nvSpPr>
        <cdr:spPr>
          <a:xfrm xmlns:a="http://schemas.openxmlformats.org/drawingml/2006/main">
            <a:off x="0" y="112789"/>
            <a:ext cx="160565" cy="159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2F12A087-D853-47B4-B6D1-1DE6FC3F7860}" type="TxLink">
              <a:rPr lang="en-US" sz="1200" b="0" i="0" u="none" strike="noStrike">
                <a:solidFill>
                  <a:sysClr val="windowText" lastClr="000000"/>
                </a:solidFill>
                <a:latin typeface="Calibri"/>
                <a:cs typeface="Calibri"/>
              </a:rPr>
              <a:pPr algn="r"/>
              <a:t> </a:t>
            </a:fld>
            <a:endParaRPr lang="lv-LV" sz="1200">
              <a:solidFill>
                <a:sysClr val="windowText" lastClr="000000"/>
              </a:solidFill>
            </a:endParaRPr>
          </a:p>
        </cdr:txBody>
      </cdr:sp>
    </cdr:grpSp>
  </cdr:relSizeAnchor>
</c:userShapes>
</file>

<file path=ppt/drawings/drawing5.xml><?xml version="1.0" encoding="utf-8"?>
<c:userShapes xmlns:c="http://schemas.openxmlformats.org/drawingml/2006/chart">
  <cdr:relSizeAnchor xmlns:cdr="http://schemas.openxmlformats.org/drawingml/2006/chartDrawing">
    <cdr:from>
      <cdr:x>0.5526</cdr:x>
      <cdr:y>0.91772</cdr:y>
    </cdr:from>
    <cdr:to>
      <cdr:x>0.66318</cdr:x>
      <cdr:y>1</cdr:y>
    </cdr:to>
    <cdr:pic>
      <cdr:nvPicPr>
        <cdr:cNvPr id="2" name="Picture 1">
          <a:extLst xmlns:a="http://schemas.openxmlformats.org/drawingml/2006/main">
            <a:ext uri="{FF2B5EF4-FFF2-40B4-BE49-F238E27FC236}">
              <a16:creationId xmlns:a16="http://schemas.microsoft.com/office/drawing/2014/main" id="{B38ED11E-D2AA-4326-BAE7-A3FB40EA317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83362" y="2008157"/>
          <a:ext cx="496936" cy="180049"/>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0.2311</cdr:x>
      <cdr:y>0.88704</cdr:y>
    </cdr:from>
    <cdr:to>
      <cdr:x>0.37956</cdr:x>
      <cdr:y>0.96596</cdr:y>
    </cdr:to>
    <cdr:pic>
      <cdr:nvPicPr>
        <cdr:cNvPr id="2" name="chart">
          <a:extLst xmlns:a="http://schemas.openxmlformats.org/drawingml/2006/main">
            <a:ext uri="{FF2B5EF4-FFF2-40B4-BE49-F238E27FC236}">
              <a16:creationId xmlns:a16="http://schemas.microsoft.com/office/drawing/2014/main" id="{5E16658B-83D8-42CA-9455-CDC84110623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43197" y="2245057"/>
          <a:ext cx="991361" cy="199752"/>
        </a:xfrm>
        <a:prstGeom xmlns:a="http://schemas.openxmlformats.org/drawingml/2006/main" prst="rect">
          <a:avLst/>
        </a:prstGeom>
      </cdr:spPr>
    </cdr:pic>
  </cdr:relSizeAnchor>
  <cdr:relSizeAnchor xmlns:cdr="http://schemas.openxmlformats.org/drawingml/2006/chartDrawing">
    <cdr:from>
      <cdr:x>0.43226</cdr:x>
      <cdr:y>0.88434</cdr:y>
    </cdr:from>
    <cdr:to>
      <cdr:x>0.51628</cdr:x>
      <cdr:y>0.94971</cdr:y>
    </cdr:to>
    <cdr:pic>
      <cdr:nvPicPr>
        <cdr:cNvPr id="3" name="chart">
          <a:extLst xmlns:a="http://schemas.openxmlformats.org/drawingml/2006/main">
            <a:ext uri="{FF2B5EF4-FFF2-40B4-BE49-F238E27FC236}">
              <a16:creationId xmlns:a16="http://schemas.microsoft.com/office/drawing/2014/main" id="{BC0711E6-E688-42F0-9236-8883FCB9545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886503" y="2238233"/>
          <a:ext cx="561060" cy="165441"/>
        </a:xfrm>
        <a:prstGeom xmlns:a="http://schemas.openxmlformats.org/drawingml/2006/main" prst="rect">
          <a:avLst/>
        </a:prstGeom>
      </cdr:spPr>
    </cdr:pic>
  </cdr:relSizeAnchor>
  <cdr:relSizeAnchor xmlns:cdr="http://schemas.openxmlformats.org/drawingml/2006/chartDrawing">
    <cdr:from>
      <cdr:x>0.74189</cdr:x>
      <cdr:y>0.86547</cdr:y>
    </cdr:from>
    <cdr:to>
      <cdr:x>0.84719</cdr:x>
      <cdr:y>0.97053</cdr:y>
    </cdr:to>
    <cdr:pic>
      <cdr:nvPicPr>
        <cdr:cNvPr id="4" name="chart">
          <a:extLst xmlns:a="http://schemas.openxmlformats.org/drawingml/2006/main">
            <a:ext uri="{FF2B5EF4-FFF2-40B4-BE49-F238E27FC236}">
              <a16:creationId xmlns:a16="http://schemas.microsoft.com/office/drawing/2014/main" id="{EA55DAC8-E15B-437E-82A7-FC220C4C89C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4954137" y="2190467"/>
          <a:ext cx="703159" cy="26590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5B0B3-EF50-F549-98AE-C8733DE9DB01}"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B1E55-17CD-5849-B96E-BC67317B7DE5}" type="slidenum">
              <a:rPr lang="en-US" smtClean="0"/>
              <a:t>‹#›</a:t>
            </a:fld>
            <a:endParaRPr lang="en-US"/>
          </a:p>
        </p:txBody>
      </p:sp>
    </p:spTree>
    <p:extLst>
      <p:ext uri="{BB962C8B-B14F-4D97-AF65-F5344CB8AC3E}">
        <p14:creationId xmlns:p14="http://schemas.microsoft.com/office/powerpoint/2010/main" val="236876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B1E55-17CD-5849-B96E-BC67317B7DE5}" type="slidenum">
              <a:rPr lang="en-US" smtClean="0"/>
              <a:t>1</a:t>
            </a:fld>
            <a:endParaRPr lang="en-US"/>
          </a:p>
        </p:txBody>
      </p:sp>
    </p:spTree>
    <p:extLst>
      <p:ext uri="{BB962C8B-B14F-4D97-AF65-F5344CB8AC3E}">
        <p14:creationId xmlns:p14="http://schemas.microsoft.com/office/powerpoint/2010/main" val="31706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F0B1E55-17CD-5849-B96E-BC67317B7DE5}" type="slidenum">
              <a:rPr lang="en-US" smtClean="0"/>
              <a:t>15</a:t>
            </a:fld>
            <a:endParaRPr lang="en-US"/>
          </a:p>
        </p:txBody>
      </p:sp>
    </p:spTree>
    <p:extLst>
      <p:ext uri="{BB962C8B-B14F-4D97-AF65-F5344CB8AC3E}">
        <p14:creationId xmlns:p14="http://schemas.microsoft.com/office/powerpoint/2010/main" val="48999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B1E55-17CD-5849-B96E-BC67317B7DE5}" type="slidenum">
              <a:rPr lang="en-US" smtClean="0"/>
              <a:t>18</a:t>
            </a:fld>
            <a:endParaRPr lang="en-US"/>
          </a:p>
        </p:txBody>
      </p:sp>
    </p:spTree>
    <p:extLst>
      <p:ext uri="{BB962C8B-B14F-4D97-AF65-F5344CB8AC3E}">
        <p14:creationId xmlns:p14="http://schemas.microsoft.com/office/powerpoint/2010/main" val="31890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B1E55-17CD-5849-B96E-BC67317B7DE5}" type="slidenum">
              <a:rPr lang="en-US" smtClean="0"/>
              <a:t>23</a:t>
            </a:fld>
            <a:endParaRPr lang="en-US"/>
          </a:p>
        </p:txBody>
      </p:sp>
    </p:spTree>
    <p:extLst>
      <p:ext uri="{BB962C8B-B14F-4D97-AF65-F5344CB8AC3E}">
        <p14:creationId xmlns:p14="http://schemas.microsoft.com/office/powerpoint/2010/main" val="166763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B1E55-17CD-5849-B96E-BC67317B7DE5}" type="slidenum">
              <a:rPr lang="en-US" smtClean="0"/>
              <a:t>32</a:t>
            </a:fld>
            <a:endParaRPr lang="en-US"/>
          </a:p>
        </p:txBody>
      </p:sp>
    </p:spTree>
    <p:extLst>
      <p:ext uri="{BB962C8B-B14F-4D97-AF65-F5344CB8AC3E}">
        <p14:creationId xmlns:p14="http://schemas.microsoft.com/office/powerpoint/2010/main" val="202189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F0B1E55-17CD-5849-B96E-BC67317B7DE5}" type="slidenum">
              <a:rPr lang="en-US" smtClean="0"/>
              <a:t>35</a:t>
            </a:fld>
            <a:endParaRPr lang="en-US"/>
          </a:p>
        </p:txBody>
      </p:sp>
    </p:spTree>
    <p:extLst>
      <p:ext uri="{BB962C8B-B14F-4D97-AF65-F5344CB8AC3E}">
        <p14:creationId xmlns:p14="http://schemas.microsoft.com/office/powerpoint/2010/main" val="169471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6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S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81D94D9-7E24-1548-A24D-2B357861263A}"/>
              </a:ext>
            </a:extLst>
          </p:cNvPr>
          <p:cNvCxnSpPr/>
          <p:nvPr userDrawn="1"/>
        </p:nvCxnSpPr>
        <p:spPr>
          <a:xfrm>
            <a:off x="605642" y="1021278"/>
            <a:ext cx="110915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D64EB51A-8376-4646-AFE5-29C206EFC0F2}"/>
              </a:ext>
            </a:extLst>
          </p:cNvPr>
          <p:cNvSpPr>
            <a:spLocks noGrp="1"/>
          </p:cNvSpPr>
          <p:nvPr>
            <p:ph type="pic" idx="1"/>
          </p:nvPr>
        </p:nvSpPr>
        <p:spPr>
          <a:xfrm>
            <a:off x="6033052" y="0"/>
            <a:ext cx="6172200" cy="6198918"/>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a:extLst>
              <a:ext uri="{FF2B5EF4-FFF2-40B4-BE49-F238E27FC236}">
                <a16:creationId xmlns:a16="http://schemas.microsoft.com/office/drawing/2014/main" id="{D4DB5609-612E-6541-A138-416A3409D5B3}"/>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4CC9C32-0073-3744-96A6-011A9F76C1A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10" name="TextBox 9">
            <a:extLst>
              <a:ext uri="{FF2B5EF4-FFF2-40B4-BE49-F238E27FC236}">
                <a16:creationId xmlns:a16="http://schemas.microsoft.com/office/drawing/2014/main" id="{81B31912-4380-6340-87A5-81CD23B54B15}"/>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sp>
        <p:nvSpPr>
          <p:cNvPr id="12" name="Title 7">
            <a:extLst>
              <a:ext uri="{FF2B5EF4-FFF2-40B4-BE49-F238E27FC236}">
                <a16:creationId xmlns:a16="http://schemas.microsoft.com/office/drawing/2014/main" id="{19A54D68-9B95-1D40-BC3D-4ECC4B4D801A}"/>
              </a:ext>
            </a:extLst>
          </p:cNvPr>
          <p:cNvSpPr>
            <a:spLocks noGrp="1"/>
          </p:cNvSpPr>
          <p:nvPr>
            <p:ph type="title"/>
          </p:nvPr>
        </p:nvSpPr>
        <p:spPr>
          <a:xfrm>
            <a:off x="605642" y="422648"/>
            <a:ext cx="5347897" cy="430005"/>
          </a:xfrm>
        </p:spPr>
        <p:txBody>
          <a:bodyPr>
            <a:normAutofit/>
          </a:bodyPr>
          <a:lstStyle>
            <a:lvl1pPr>
              <a:defRPr sz="2800"/>
            </a:lvl1pPr>
          </a:lstStyle>
          <a:p>
            <a:r>
              <a:rPr lang="en-GB" dirty="0"/>
              <a:t>Click to edit Master title style</a:t>
            </a:r>
            <a:endParaRPr lang="en-US" dirty="0"/>
          </a:p>
        </p:txBody>
      </p:sp>
      <p:sp>
        <p:nvSpPr>
          <p:cNvPr id="13" name="Subtitle 2">
            <a:extLst>
              <a:ext uri="{FF2B5EF4-FFF2-40B4-BE49-F238E27FC236}">
                <a16:creationId xmlns:a16="http://schemas.microsoft.com/office/drawing/2014/main" id="{F6D72A48-829F-B94C-B256-55ECD995ED71}"/>
              </a:ext>
            </a:extLst>
          </p:cNvPr>
          <p:cNvSpPr>
            <a:spLocks noGrp="1"/>
          </p:cNvSpPr>
          <p:nvPr>
            <p:ph type="subTitle" idx="10"/>
          </p:nvPr>
        </p:nvSpPr>
        <p:spPr>
          <a:xfrm>
            <a:off x="605642" y="1286220"/>
            <a:ext cx="4870819" cy="446850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77697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daļ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1312BE-7743-E94A-A25D-922ECC0C17EA}"/>
              </a:ext>
            </a:extLst>
          </p:cNvPr>
          <p:cNvSpPr>
            <a:spLocks noGrp="1"/>
          </p:cNvSpPr>
          <p:nvPr>
            <p:ph type="pic" sz="quarter" idx="10"/>
          </p:nvPr>
        </p:nvSpPr>
        <p:spPr>
          <a:xfrm>
            <a:off x="0" y="-1"/>
            <a:ext cx="12192000" cy="4455099"/>
          </a:xfrm>
          <a:solidFill>
            <a:schemeClr val="bg1">
              <a:lumMod val="50000"/>
            </a:schemeClr>
          </a:solidFill>
        </p:spPr>
        <p:txBody>
          <a:bodyPr/>
          <a:lstStyle/>
          <a:p>
            <a:endParaRPr lang="en-US"/>
          </a:p>
        </p:txBody>
      </p:sp>
      <p:sp>
        <p:nvSpPr>
          <p:cNvPr id="2" name="Rectangle 1">
            <a:extLst>
              <a:ext uri="{FF2B5EF4-FFF2-40B4-BE49-F238E27FC236}">
                <a16:creationId xmlns:a16="http://schemas.microsoft.com/office/drawing/2014/main" id="{04B58C15-2E18-0D4B-91C9-348DF5571A3F}"/>
              </a:ext>
            </a:extLst>
          </p:cNvPr>
          <p:cNvSpPr/>
          <p:nvPr userDrawn="1"/>
        </p:nvSpPr>
        <p:spPr>
          <a:xfrm>
            <a:off x="0" y="4432852"/>
            <a:ext cx="12192000" cy="2425147"/>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23B2508-1EF8-3741-83DF-3CF04D211C5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694" y="5257003"/>
            <a:ext cx="3185060" cy="776844"/>
          </a:xfrm>
          <a:prstGeom prst="rect">
            <a:avLst/>
          </a:prstGeom>
        </p:spPr>
      </p:pic>
      <p:sp>
        <p:nvSpPr>
          <p:cNvPr id="5" name="Rectangle 4">
            <a:extLst>
              <a:ext uri="{FF2B5EF4-FFF2-40B4-BE49-F238E27FC236}">
                <a16:creationId xmlns:a16="http://schemas.microsoft.com/office/drawing/2014/main" id="{04D224B9-4AF0-6D4A-B228-D61BEA723EFC}"/>
              </a:ext>
            </a:extLst>
          </p:cNvPr>
          <p:cNvSpPr/>
          <p:nvPr userDrawn="1"/>
        </p:nvSpPr>
        <p:spPr>
          <a:xfrm>
            <a:off x="0" y="4344219"/>
            <a:ext cx="12192000" cy="110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AEC9892-53D3-5D4F-8940-959F68ACE52C}"/>
              </a:ext>
            </a:extLst>
          </p:cNvPr>
          <p:cNvSpPr>
            <a:spLocks noGrp="1"/>
          </p:cNvSpPr>
          <p:nvPr>
            <p:ph type="body" sz="quarter" idx="11"/>
          </p:nvPr>
        </p:nvSpPr>
        <p:spPr>
          <a:xfrm>
            <a:off x="7126288" y="5180013"/>
            <a:ext cx="4324350" cy="1052512"/>
          </a:xfrm>
        </p:spPr>
        <p:txBody>
          <a:bodyPr>
            <a:noAutofit/>
          </a:bodyPr>
          <a:lstStyle>
            <a:lvl1pPr marL="0" indent="0" algn="r">
              <a:buNone/>
              <a:defRPr sz="2800" b="1" i="0">
                <a:latin typeface="Mulish Bold Roman" pitchFamily="2" charset="77"/>
              </a:defRPr>
            </a:lvl1pPr>
            <a:lvl2pPr marL="457200" indent="0" algn="r">
              <a:buNone/>
              <a:defRPr sz="2800" b="1"/>
            </a:lvl2pPr>
            <a:lvl3pPr marL="914400" indent="0" algn="r">
              <a:buNone/>
              <a:defRPr sz="2800" b="1"/>
            </a:lvl3pPr>
            <a:lvl4pPr algn="r">
              <a:defRPr sz="2800" b="1"/>
            </a:lvl4pPr>
            <a:lvl5pPr algn="r">
              <a:defRPr sz="2800" b="1"/>
            </a:lvl5pPr>
          </a:lstStyle>
          <a:p>
            <a:pPr lvl="0"/>
            <a:r>
              <a:rPr lang="en-GB" dirty="0"/>
              <a:t>Click to edit Master text styles</a:t>
            </a:r>
          </a:p>
        </p:txBody>
      </p:sp>
    </p:spTree>
    <p:extLst>
      <p:ext uri="{BB962C8B-B14F-4D97-AF65-F5344CB8AC3E}">
        <p14:creationId xmlns:p14="http://schemas.microsoft.com/office/powerpoint/2010/main" val="410086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spTree>
    <p:extLst>
      <p:ext uri="{BB962C8B-B14F-4D97-AF65-F5344CB8AC3E}">
        <p14:creationId xmlns:p14="http://schemas.microsoft.com/office/powerpoint/2010/main" val="251241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ine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2BDDBB-F3CE-9949-85E1-423765E54190}"/>
              </a:ext>
            </a:extLst>
          </p:cNvPr>
          <p:cNvSpPr>
            <a:spLocks noGrp="1"/>
          </p:cNvSpPr>
          <p:nvPr>
            <p:ph type="subTitle" idx="1"/>
          </p:nvPr>
        </p:nvSpPr>
        <p:spPr>
          <a:xfrm>
            <a:off x="605642" y="1286220"/>
            <a:ext cx="11091552" cy="446850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941CCF35-6914-E344-8855-BBE0801A4BAC}"/>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59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_Low">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2BDDBB-F3CE-9949-85E1-423765E54190}"/>
              </a:ext>
            </a:extLst>
          </p:cNvPr>
          <p:cNvSpPr>
            <a:spLocks noGrp="1"/>
          </p:cNvSpPr>
          <p:nvPr>
            <p:ph type="subTitle" idx="1"/>
          </p:nvPr>
        </p:nvSpPr>
        <p:spPr>
          <a:xfrm>
            <a:off x="605642" y="1286221"/>
            <a:ext cx="11091552" cy="13675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941CCF35-6914-E344-8855-BBE0801A4BAC}"/>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D5B1E635-38FD-F840-B6FE-05D0A0101407}"/>
              </a:ext>
            </a:extLst>
          </p:cNvPr>
          <p:cNvSpPr>
            <a:spLocks noGrp="1"/>
          </p:cNvSpPr>
          <p:nvPr>
            <p:ph type="pic" sz="quarter" idx="10"/>
          </p:nvPr>
        </p:nvSpPr>
        <p:spPr>
          <a:xfrm>
            <a:off x="0" y="2833200"/>
            <a:ext cx="12192000" cy="3365705"/>
          </a:xfrm>
          <a:solidFill>
            <a:schemeClr val="bg1">
              <a:lumMod val="50000"/>
            </a:schemeClr>
          </a:solidFill>
        </p:spPr>
        <p:txBody>
          <a:bodyPr/>
          <a:lstStyle/>
          <a:p>
            <a:endParaRPr lang="en-US"/>
          </a:p>
        </p:txBody>
      </p:sp>
    </p:spTree>
    <p:extLst>
      <p:ext uri="{BB962C8B-B14F-4D97-AF65-F5344CB8AC3E}">
        <p14:creationId xmlns:p14="http://schemas.microsoft.com/office/powerpoint/2010/main" val="156480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9D75304-336B-6E47-94E7-188D9B34584D}"/>
              </a:ext>
            </a:extLst>
          </p:cNvPr>
          <p:cNvSpPr>
            <a:spLocks noGrp="1"/>
          </p:cNvSpPr>
          <p:nvPr>
            <p:ph idx="1"/>
          </p:nvPr>
        </p:nvSpPr>
        <p:spPr>
          <a:xfrm>
            <a:off x="605641" y="1362314"/>
            <a:ext cx="11091553"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97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9D75304-336B-6E47-94E7-188D9B34584D}"/>
              </a:ext>
            </a:extLst>
          </p:cNvPr>
          <p:cNvSpPr>
            <a:spLocks noGrp="1"/>
          </p:cNvSpPr>
          <p:nvPr>
            <p:ph idx="1"/>
          </p:nvPr>
        </p:nvSpPr>
        <p:spPr>
          <a:xfrm>
            <a:off x="3747052" y="1189284"/>
            <a:ext cx="7950142" cy="4885266"/>
          </a:xfrm>
          <a:solidFill>
            <a:schemeClr val="bg1">
              <a:lumMod val="90000"/>
            </a:schemeClr>
          </a:solid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6BCDC69-D336-4A4B-B65C-7BBC143AF06A}"/>
              </a:ext>
            </a:extLst>
          </p:cNvPr>
          <p:cNvSpPr>
            <a:spLocks noGrp="1"/>
          </p:cNvSpPr>
          <p:nvPr>
            <p:ph type="body" sz="quarter" idx="10"/>
          </p:nvPr>
        </p:nvSpPr>
        <p:spPr>
          <a:xfrm>
            <a:off x="606425" y="1203325"/>
            <a:ext cx="2901950" cy="4827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388321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 Fu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C22CC4-9C5D-9745-8A1D-13083110FCCF}"/>
              </a:ext>
            </a:extLst>
          </p:cNvPr>
          <p:cNvSpPr/>
          <p:nvPr userDrawn="1"/>
        </p:nvSpPr>
        <p:spPr>
          <a:xfrm>
            <a:off x="0" y="1"/>
            <a:ext cx="12192000" cy="1212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solidFill>
                  <a:schemeClr val="bg1"/>
                </a:solidFill>
              </a:defRPr>
            </a:lvl1p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sp>
        <p:nvSpPr>
          <p:cNvPr id="11" name="Picture Placeholder 10">
            <a:extLst>
              <a:ext uri="{FF2B5EF4-FFF2-40B4-BE49-F238E27FC236}">
                <a16:creationId xmlns:a16="http://schemas.microsoft.com/office/drawing/2014/main" id="{4E7385FE-04BB-F24A-82E5-B4779B29B82C}"/>
              </a:ext>
            </a:extLst>
          </p:cNvPr>
          <p:cNvSpPr>
            <a:spLocks noGrp="1"/>
          </p:cNvSpPr>
          <p:nvPr>
            <p:ph type="pic" sz="quarter" idx="10"/>
          </p:nvPr>
        </p:nvSpPr>
        <p:spPr>
          <a:xfrm>
            <a:off x="0" y="1212575"/>
            <a:ext cx="12191999" cy="4986613"/>
          </a:xfrm>
          <a:solidFill>
            <a:schemeClr val="bg1">
              <a:lumMod val="50000"/>
            </a:schemeClr>
          </a:solidFill>
        </p:spPr>
        <p:txBody>
          <a:bodyPr/>
          <a:lstStyle/>
          <a:p>
            <a:endParaRPr lang="en-US"/>
          </a:p>
        </p:txBody>
      </p:sp>
    </p:spTree>
    <p:extLst>
      <p:ext uri="{BB962C8B-B14F-4D97-AF65-F5344CB8AC3E}">
        <p14:creationId xmlns:p14="http://schemas.microsoft.com/office/powerpoint/2010/main" val="346436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lvl1p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dirty="0">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782CC0-1A2E-9444-B0B2-B94D63FBB71D}"/>
              </a:ext>
            </a:extLst>
          </p:cNvPr>
          <p:cNvSpPr/>
          <p:nvPr userDrawn="1"/>
        </p:nvSpPr>
        <p:spPr>
          <a:xfrm>
            <a:off x="6460914" y="1571250"/>
            <a:ext cx="4907727" cy="1998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F887EA0-F230-7B45-B55D-DA67903AF022}"/>
              </a:ext>
            </a:extLst>
          </p:cNvPr>
          <p:cNvSpPr>
            <a:spLocks noGrp="1"/>
          </p:cNvSpPr>
          <p:nvPr>
            <p:ph type="body" sz="quarter" idx="10"/>
          </p:nvPr>
        </p:nvSpPr>
        <p:spPr>
          <a:xfrm>
            <a:off x="582613" y="1571625"/>
            <a:ext cx="5381625" cy="4219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6">
            <a:extLst>
              <a:ext uri="{FF2B5EF4-FFF2-40B4-BE49-F238E27FC236}">
                <a16:creationId xmlns:a16="http://schemas.microsoft.com/office/drawing/2014/main" id="{7BDC63AD-37F6-DB4D-AE93-CD1F79CB794B}"/>
              </a:ext>
            </a:extLst>
          </p:cNvPr>
          <p:cNvSpPr>
            <a:spLocks noGrp="1"/>
          </p:cNvSpPr>
          <p:nvPr>
            <p:ph type="body" sz="quarter" idx="11"/>
          </p:nvPr>
        </p:nvSpPr>
        <p:spPr>
          <a:xfrm>
            <a:off x="6658652" y="1769716"/>
            <a:ext cx="4493052" cy="165928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Picture Placeholder 18">
            <a:extLst>
              <a:ext uri="{FF2B5EF4-FFF2-40B4-BE49-F238E27FC236}">
                <a16:creationId xmlns:a16="http://schemas.microsoft.com/office/drawing/2014/main" id="{601F8866-4981-1645-8A56-380C6A8FCCAF}"/>
              </a:ext>
            </a:extLst>
          </p:cNvPr>
          <p:cNvSpPr>
            <a:spLocks noGrp="1"/>
          </p:cNvSpPr>
          <p:nvPr>
            <p:ph type="pic" sz="quarter" idx="12"/>
          </p:nvPr>
        </p:nvSpPr>
        <p:spPr>
          <a:xfrm>
            <a:off x="6461125" y="3568700"/>
            <a:ext cx="4906963" cy="2222500"/>
          </a:xfrm>
          <a:solidFill>
            <a:schemeClr val="bg1">
              <a:lumMod val="50000"/>
            </a:schemeClr>
          </a:solidFill>
        </p:spPr>
        <p:txBody>
          <a:bodyPr/>
          <a:lstStyle/>
          <a:p>
            <a:endParaRPr lang="en-US"/>
          </a:p>
        </p:txBody>
      </p:sp>
    </p:spTree>
    <p:extLst>
      <p:ext uri="{BB962C8B-B14F-4D97-AF65-F5344CB8AC3E}">
        <p14:creationId xmlns:p14="http://schemas.microsoft.com/office/powerpoint/2010/main" val="34744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A7256-449C-4243-88D0-E4A80E5E2500}"/>
              </a:ext>
            </a:extLst>
          </p:cNvPr>
          <p:cNvSpPr>
            <a:spLocks noGrp="1"/>
          </p:cNvSpPr>
          <p:nvPr>
            <p:ph type="title"/>
          </p:nvPr>
        </p:nvSpPr>
        <p:spPr>
          <a:xfrm>
            <a:off x="838200" y="365126"/>
            <a:ext cx="10515600" cy="55921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9B999C9-6042-AD4A-BE7F-588043C05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98021200"/>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49" r:id="rId3"/>
    <p:sldLayoutId id="2147483658" r:id="rId4"/>
    <p:sldLayoutId id="2147483659" r:id="rId5"/>
    <p:sldLayoutId id="2147483650" r:id="rId6"/>
    <p:sldLayoutId id="2147483662" r:id="rId7"/>
    <p:sldLayoutId id="2147483661" r:id="rId8"/>
    <p:sldLayoutId id="2147483660" r:id="rId9"/>
    <p:sldLayoutId id="2147483657" r:id="rId10"/>
  </p:sldLayoutIdLst>
  <p:txStyles>
    <p:titleStyle>
      <a:lvl1pPr algn="l" defTabSz="914400" rtl="0" eaLnBrk="1" latinLnBrk="0" hangingPunct="1">
        <a:lnSpc>
          <a:spcPct val="90000"/>
        </a:lnSpc>
        <a:spcBef>
          <a:spcPct val="0"/>
        </a:spcBef>
        <a:buNone/>
        <a:defRPr sz="2800" b="1" i="0" kern="1200">
          <a:solidFill>
            <a:schemeClr val="tx1"/>
          </a:solidFill>
          <a:latin typeface="Mulish Bold Roman"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1C5C51-415E-4F4D-BC30-F90357167F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00" y="-1"/>
            <a:ext cx="12166600" cy="4344220"/>
          </a:xfrm>
          <a:prstGeom prst="rect">
            <a:avLst/>
          </a:prstGeom>
        </p:spPr>
      </p:pic>
      <p:sp>
        <p:nvSpPr>
          <p:cNvPr id="10" name="Rectangle 9">
            <a:extLst>
              <a:ext uri="{FF2B5EF4-FFF2-40B4-BE49-F238E27FC236}">
                <a16:creationId xmlns:a16="http://schemas.microsoft.com/office/drawing/2014/main" id="{70C69009-1B0E-054D-B1B9-E8FE84D99E90}"/>
              </a:ext>
            </a:extLst>
          </p:cNvPr>
          <p:cNvSpPr/>
          <p:nvPr/>
        </p:nvSpPr>
        <p:spPr>
          <a:xfrm>
            <a:off x="0" y="4432852"/>
            <a:ext cx="12192000" cy="2425147"/>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1E12D841-127C-A24A-A9EA-2CD3354D0C4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694" y="5257003"/>
            <a:ext cx="3185060" cy="776844"/>
          </a:xfrm>
          <a:prstGeom prst="rect">
            <a:avLst/>
          </a:prstGeom>
        </p:spPr>
      </p:pic>
      <p:sp>
        <p:nvSpPr>
          <p:cNvPr id="12" name="Rectangle 11">
            <a:extLst>
              <a:ext uri="{FF2B5EF4-FFF2-40B4-BE49-F238E27FC236}">
                <a16:creationId xmlns:a16="http://schemas.microsoft.com/office/drawing/2014/main" id="{9C6A04E2-3480-A949-9BEE-EC58C8207038}"/>
              </a:ext>
            </a:extLst>
          </p:cNvPr>
          <p:cNvSpPr/>
          <p:nvPr/>
        </p:nvSpPr>
        <p:spPr>
          <a:xfrm>
            <a:off x="0" y="4344219"/>
            <a:ext cx="12192000" cy="110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0A448236-8DB7-4718-B1E4-9045E40A7609}"/>
              </a:ext>
            </a:extLst>
          </p:cNvPr>
          <p:cNvSpPr txBox="1"/>
          <p:nvPr/>
        </p:nvSpPr>
        <p:spPr>
          <a:xfrm>
            <a:off x="4715971" y="4584278"/>
            <a:ext cx="6655597" cy="523220"/>
          </a:xfrm>
          <a:prstGeom prst="rect">
            <a:avLst/>
          </a:prstGeom>
          <a:noFill/>
          <a:ln w="38100">
            <a:noFill/>
          </a:ln>
          <a:effectLst/>
        </p:spPr>
        <p:txBody>
          <a:bodyPr wrap="square" rtlCol="0">
            <a:spAutoFit/>
          </a:bodyPr>
          <a:lstStyle/>
          <a:p>
            <a:pPr algn="ctr"/>
            <a:r>
              <a:rPr lang="lv-LV" sz="2800" b="1" dirty="0">
                <a:latin typeface="Mulish Bold Roman" pitchFamily="2" charset="77"/>
              </a:rPr>
              <a:t>Kārtējās akcionāru sapulces </a:t>
            </a:r>
            <a:r>
              <a:rPr lang="lv-LV" sz="2800" b="1" dirty="0" err="1">
                <a:latin typeface="Mulish Bold Roman" pitchFamily="2" charset="77"/>
              </a:rPr>
              <a:t>priekšsapulce</a:t>
            </a:r>
            <a:endParaRPr lang="lv-LV" sz="2800" b="1" dirty="0">
              <a:latin typeface="Mulish Bold Roman" pitchFamily="2" charset="77"/>
            </a:endParaRPr>
          </a:p>
        </p:txBody>
      </p:sp>
      <p:sp>
        <p:nvSpPr>
          <p:cNvPr id="9" name="TextBox 8">
            <a:extLst>
              <a:ext uri="{FF2B5EF4-FFF2-40B4-BE49-F238E27FC236}">
                <a16:creationId xmlns:a16="http://schemas.microsoft.com/office/drawing/2014/main" id="{BA28A4D5-5F35-4CF8-9AB4-C77B4296B72A}"/>
              </a:ext>
            </a:extLst>
          </p:cNvPr>
          <p:cNvSpPr txBox="1"/>
          <p:nvPr/>
        </p:nvSpPr>
        <p:spPr>
          <a:xfrm>
            <a:off x="4477194" y="5068615"/>
            <a:ext cx="7212108" cy="954107"/>
          </a:xfrm>
          <a:prstGeom prst="rect">
            <a:avLst/>
          </a:prstGeom>
          <a:noFill/>
          <a:ln w="38100">
            <a:noFill/>
          </a:ln>
          <a:effectLst/>
        </p:spPr>
        <p:txBody>
          <a:bodyPr wrap="square" rtlCol="0">
            <a:spAutoFit/>
          </a:bodyPr>
          <a:lstStyle/>
          <a:p>
            <a:pPr algn="ctr"/>
            <a:r>
              <a:rPr lang="lv-LV" sz="2800" b="1" dirty="0" err="1">
                <a:latin typeface="Mulish Bold Roman" pitchFamily="2" charset="77"/>
              </a:rPr>
              <a:t>Pre-Meeting</a:t>
            </a:r>
            <a:r>
              <a:rPr lang="lv-LV" sz="2800" b="1" dirty="0">
                <a:latin typeface="Mulish Bold Roman" pitchFamily="2" charset="77"/>
              </a:rPr>
              <a:t> </a:t>
            </a:r>
            <a:r>
              <a:rPr lang="lv-LV" sz="2800" b="1" dirty="0" err="1">
                <a:latin typeface="Mulish Bold Roman" pitchFamily="2" charset="77"/>
              </a:rPr>
              <a:t>for</a:t>
            </a:r>
            <a:r>
              <a:rPr lang="lv-LV" sz="2800" b="1" dirty="0">
                <a:latin typeface="Mulish Bold Roman" pitchFamily="2" charset="77"/>
              </a:rPr>
              <a:t> </a:t>
            </a:r>
            <a:r>
              <a:rPr lang="lv-LV" sz="2800" b="1" dirty="0" err="1">
                <a:latin typeface="Mulish Bold Roman" pitchFamily="2" charset="77"/>
              </a:rPr>
              <a:t>annual</a:t>
            </a:r>
            <a:r>
              <a:rPr lang="lv-LV" sz="2800" b="1" dirty="0">
                <a:latin typeface="Mulish Bold Roman" pitchFamily="2" charset="77"/>
              </a:rPr>
              <a:t> </a:t>
            </a:r>
            <a:r>
              <a:rPr lang="lv-LV" sz="2800" b="1" dirty="0" err="1">
                <a:latin typeface="Mulish Bold Roman" pitchFamily="2" charset="77"/>
              </a:rPr>
              <a:t>general</a:t>
            </a:r>
            <a:r>
              <a:rPr lang="lv-LV" sz="2800" b="1" dirty="0">
                <a:latin typeface="Mulish Bold Roman" pitchFamily="2" charset="77"/>
              </a:rPr>
              <a:t> </a:t>
            </a:r>
            <a:r>
              <a:rPr lang="lv-LV" sz="2800" b="1" dirty="0" err="1">
                <a:latin typeface="Mulish Bold Roman" pitchFamily="2" charset="77"/>
              </a:rPr>
              <a:t>meeting</a:t>
            </a:r>
            <a:r>
              <a:rPr lang="lv-LV" sz="2800" b="1" dirty="0">
                <a:latin typeface="Mulish Bold Roman" pitchFamily="2" charset="77"/>
              </a:rPr>
              <a:t> </a:t>
            </a:r>
            <a:r>
              <a:rPr lang="lv-LV" sz="2800" b="1" dirty="0" err="1">
                <a:latin typeface="Mulish Bold Roman" pitchFamily="2" charset="77"/>
              </a:rPr>
              <a:t>of</a:t>
            </a:r>
            <a:r>
              <a:rPr lang="lv-LV" sz="2800" b="1" dirty="0">
                <a:latin typeface="Mulish Bold Roman" pitchFamily="2" charset="77"/>
              </a:rPr>
              <a:t> </a:t>
            </a:r>
            <a:r>
              <a:rPr lang="lv-LV" sz="2800" b="1" dirty="0" err="1">
                <a:latin typeface="Mulish Bold Roman" pitchFamily="2" charset="77"/>
              </a:rPr>
              <a:t>shareholders</a:t>
            </a:r>
            <a:endParaRPr lang="lv-LV" sz="2800" b="1" dirty="0">
              <a:latin typeface="Mulish Bold Roman" pitchFamily="2" charset="77"/>
            </a:endParaRPr>
          </a:p>
        </p:txBody>
      </p:sp>
      <p:sp>
        <p:nvSpPr>
          <p:cNvPr id="13" name="TextBox 12">
            <a:extLst>
              <a:ext uri="{FF2B5EF4-FFF2-40B4-BE49-F238E27FC236}">
                <a16:creationId xmlns:a16="http://schemas.microsoft.com/office/drawing/2014/main" id="{8E294F24-C296-4367-B825-F0A7B5196004}"/>
              </a:ext>
            </a:extLst>
          </p:cNvPr>
          <p:cNvSpPr txBox="1"/>
          <p:nvPr/>
        </p:nvSpPr>
        <p:spPr>
          <a:xfrm>
            <a:off x="4794067" y="6113018"/>
            <a:ext cx="6655597" cy="523220"/>
          </a:xfrm>
          <a:prstGeom prst="rect">
            <a:avLst/>
          </a:prstGeom>
          <a:noFill/>
          <a:ln w="38100">
            <a:noFill/>
          </a:ln>
          <a:effectLst/>
        </p:spPr>
        <p:txBody>
          <a:bodyPr wrap="square" rtlCol="0">
            <a:spAutoFit/>
          </a:bodyPr>
          <a:lstStyle/>
          <a:p>
            <a:pPr algn="ctr"/>
            <a:r>
              <a:rPr lang="lv-LV" sz="2800" b="1" dirty="0">
                <a:latin typeface="Mulish Bold Roman" pitchFamily="2" charset="77"/>
              </a:rPr>
              <a:t>14.04.2022.</a:t>
            </a:r>
          </a:p>
        </p:txBody>
      </p:sp>
    </p:spTree>
    <p:extLst>
      <p:ext uri="{BB962C8B-B14F-4D97-AF65-F5344CB8AC3E}">
        <p14:creationId xmlns:p14="http://schemas.microsoft.com/office/powerpoint/2010/main" val="156110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pic>
        <p:nvPicPr>
          <p:cNvPr id="4" name="Picture 3">
            <a:extLst>
              <a:ext uri="{FF2B5EF4-FFF2-40B4-BE49-F238E27FC236}">
                <a16:creationId xmlns:a16="http://schemas.microsoft.com/office/drawing/2014/main" id="{136DB664-0204-472D-91AD-B31BC3E93DF0}"/>
              </a:ext>
            </a:extLst>
          </p:cNvPr>
          <p:cNvPicPr>
            <a:picLocks noChangeAspect="1"/>
          </p:cNvPicPr>
          <p:nvPr/>
        </p:nvPicPr>
        <p:blipFill>
          <a:blip r:embed="rId2"/>
          <a:stretch>
            <a:fillRect/>
          </a:stretch>
        </p:blipFill>
        <p:spPr>
          <a:xfrm>
            <a:off x="214184" y="1073418"/>
            <a:ext cx="5774586" cy="1415116"/>
          </a:xfrm>
          <a:prstGeom prst="rect">
            <a:avLst/>
          </a:prstGeom>
        </p:spPr>
      </p:pic>
      <p:pic>
        <p:nvPicPr>
          <p:cNvPr id="7" name="Picture 6">
            <a:extLst>
              <a:ext uri="{FF2B5EF4-FFF2-40B4-BE49-F238E27FC236}">
                <a16:creationId xmlns:a16="http://schemas.microsoft.com/office/drawing/2014/main" id="{80759C8B-D691-4648-ADF5-81B4DE7F42CA}"/>
              </a:ext>
            </a:extLst>
          </p:cNvPr>
          <p:cNvPicPr>
            <a:picLocks noChangeAspect="1"/>
          </p:cNvPicPr>
          <p:nvPr/>
        </p:nvPicPr>
        <p:blipFill>
          <a:blip r:embed="rId3"/>
          <a:stretch>
            <a:fillRect/>
          </a:stretch>
        </p:blipFill>
        <p:spPr>
          <a:xfrm>
            <a:off x="6149445" y="1071609"/>
            <a:ext cx="5946933" cy="1447702"/>
          </a:xfrm>
          <a:prstGeom prst="rect">
            <a:avLst/>
          </a:prstGeom>
        </p:spPr>
      </p:pic>
      <p:sp>
        <p:nvSpPr>
          <p:cNvPr id="12" name="TextBox 11">
            <a:extLst>
              <a:ext uri="{FF2B5EF4-FFF2-40B4-BE49-F238E27FC236}">
                <a16:creationId xmlns:a16="http://schemas.microsoft.com/office/drawing/2014/main" id="{AABD4499-10AB-4F64-841F-59490AEB2882}"/>
              </a:ext>
            </a:extLst>
          </p:cNvPr>
          <p:cNvSpPr txBox="1"/>
          <p:nvPr/>
        </p:nvSpPr>
        <p:spPr>
          <a:xfrm>
            <a:off x="267969" y="2814228"/>
            <a:ext cx="5774586" cy="2705356"/>
          </a:xfrm>
          <a:prstGeom prst="rect">
            <a:avLst/>
          </a:prstGeom>
          <a:noFill/>
        </p:spPr>
        <p:txBody>
          <a:bodyPr wrap="square">
            <a:spAutoFit/>
          </a:bodyPr>
          <a:lstStyle/>
          <a:p>
            <a:pPr algn="l">
              <a:spcAft>
                <a:spcPts val="600"/>
              </a:spcAft>
            </a:pPr>
            <a:r>
              <a:rPr lang="pt-BR" sz="1200" b="0" i="0" u="none" strike="noStrike" baseline="0" dirty="0">
                <a:latin typeface="Mulish-Light"/>
              </a:rPr>
              <a:t>2021. gadā </a:t>
            </a:r>
            <a:r>
              <a:rPr lang="lv-LV" sz="1200" b="1" i="0" u="none" strike="noStrike" baseline="0" dirty="0">
                <a:latin typeface="Mulish-Light"/>
              </a:rPr>
              <a:t>uzglabāšanas segmentā </a:t>
            </a:r>
            <a:r>
              <a:rPr lang="lv-LV" sz="1200" b="0" i="0" u="none" strike="noStrike" baseline="0" dirty="0">
                <a:latin typeface="Mulish-Light"/>
              </a:rPr>
              <a:t>veiktas investīcijas 16,8 milj. EUR apmērā. Lielākās investīcijas realizētas vērienīgā Eiropas Savienības kopīgo interešu projekta PCI 8.2.4 “Inčukalna pazemes gāzes krātuves darbības uzlabošana” ietvaros:</a:t>
            </a:r>
            <a:endParaRPr lang="lv-LV" sz="1200" dirty="0"/>
          </a:p>
          <a:p>
            <a:pPr marL="284400" indent="-284400" algn="just">
              <a:lnSpc>
                <a:spcPct val="90000"/>
              </a:lnSpc>
              <a:spcAft>
                <a:spcPts val="600"/>
              </a:spcAft>
              <a:buClr>
                <a:schemeClr val="accent1"/>
              </a:buClr>
              <a:buFont typeface="Wingdings" panose="05000000000000000000" pitchFamily="2" charset="2"/>
              <a:buChar char="Ø"/>
            </a:pPr>
            <a:r>
              <a:rPr lang="lv-LV" sz="1200" dirty="0">
                <a:solidFill>
                  <a:srgbClr val="000000"/>
                </a:solidFill>
              </a:rPr>
              <a:t>36 urbumu atjaunošanas ietvaros 2021. gadā ir nodoti ekspluatācijā 12 urbumi, tādējādi aktivitātes ietvaros kopumā pabeigti atjaunošanas darbi 21 no 36 urbumiem. 2021. gadā veikta urbumu pārbūve 8,4 milj. EUR apmērā. Kopumā no projekta uzsākšanas brīža urbumu pārbūvei apgūtie līdzekļi sastāda 19,9 milj. EUR.</a:t>
            </a:r>
          </a:p>
          <a:p>
            <a:pPr marL="284400" indent="-284400" algn="just">
              <a:lnSpc>
                <a:spcPct val="90000"/>
              </a:lnSpc>
              <a:spcAft>
                <a:spcPts val="600"/>
              </a:spcAft>
              <a:buClr>
                <a:schemeClr val="accent1"/>
              </a:buClr>
              <a:buFont typeface="Wingdings" panose="05000000000000000000" pitchFamily="2" charset="2"/>
              <a:buChar char="Ø"/>
            </a:pPr>
            <a:endParaRPr lang="lv-LV" sz="500" dirty="0">
              <a:solidFill>
                <a:srgbClr val="000000"/>
              </a:solidFill>
            </a:endParaRPr>
          </a:p>
          <a:p>
            <a:pPr marL="284400" indent="-284400" algn="just">
              <a:lnSpc>
                <a:spcPct val="90000"/>
              </a:lnSpc>
              <a:spcAft>
                <a:spcPts val="600"/>
              </a:spcAft>
              <a:buClr>
                <a:schemeClr val="accent1"/>
              </a:buClr>
              <a:buFont typeface="Wingdings" panose="05000000000000000000" pitchFamily="2" charset="2"/>
              <a:buChar char="Ø"/>
            </a:pPr>
            <a:r>
              <a:rPr lang="lv-LV" sz="1200" dirty="0">
                <a:solidFill>
                  <a:srgbClr val="000000"/>
                </a:solidFill>
              </a:rPr>
              <a:t>Esošo gāzes pārsūknēšanas agregātu modernizācijas ietvaros ir pabeigti kompresoru ceha Nr. 2 gāzes pārsūknēšanas agregāta Nr. 3 modernizācijas darbi, 2021. gadā apgūti līdzekļi 3,6 milj. EUR apmērā. Tāpat tiek nodrošināta aprīkojuma piegāde un uzsākti modernizācijas darbi kompresoru ceha Nr. 2 gāzes pārsūknēšanas agregātiem Nr. 2 un Nr. 4. Kopumā no projekta uzsākšanas brīža kompresoru ceha Nr. 2 gāzes pārsūknēšanas agregātu modernizācijai apgūtie līdzekļi sastāda 6,5 milj. EUR;</a:t>
            </a:r>
          </a:p>
        </p:txBody>
      </p:sp>
      <p:sp>
        <p:nvSpPr>
          <p:cNvPr id="9" name="TextBox 8">
            <a:extLst>
              <a:ext uri="{FF2B5EF4-FFF2-40B4-BE49-F238E27FC236}">
                <a16:creationId xmlns:a16="http://schemas.microsoft.com/office/drawing/2014/main" id="{59574B81-032F-4413-AB2E-882C25170863}"/>
              </a:ext>
            </a:extLst>
          </p:cNvPr>
          <p:cNvSpPr txBox="1"/>
          <p:nvPr/>
        </p:nvSpPr>
        <p:spPr>
          <a:xfrm>
            <a:off x="6164463" y="2805492"/>
            <a:ext cx="5774586" cy="2462213"/>
          </a:xfrm>
          <a:prstGeom prst="rect">
            <a:avLst/>
          </a:prstGeom>
          <a:noFill/>
        </p:spPr>
        <p:txBody>
          <a:bodyPr wrap="square">
            <a:spAutoFit/>
          </a:bodyPr>
          <a:lstStyle/>
          <a:p>
            <a:pPr algn="just">
              <a:spcAft>
                <a:spcPts val="600"/>
              </a:spcAft>
            </a:pPr>
            <a:r>
              <a:rPr lang="lv-LV" sz="1200" dirty="0" err="1"/>
              <a:t>During</a:t>
            </a:r>
            <a:r>
              <a:rPr lang="lv-LV" sz="1200" dirty="0"/>
              <a:t> 2021, </a:t>
            </a:r>
            <a:r>
              <a:rPr lang="lv-LV" sz="1200" dirty="0" err="1"/>
              <a:t>investments</a:t>
            </a:r>
            <a:r>
              <a:rPr lang="lv-LV" sz="1200" dirty="0"/>
              <a:t> in </a:t>
            </a:r>
            <a:r>
              <a:rPr lang="lv-LV" sz="1200" dirty="0" err="1"/>
              <a:t>amount</a:t>
            </a:r>
            <a:r>
              <a:rPr lang="lv-LV" sz="1200" dirty="0"/>
              <a:t> </a:t>
            </a:r>
            <a:r>
              <a:rPr lang="lv-LV" sz="1200" dirty="0" err="1"/>
              <a:t>of</a:t>
            </a:r>
            <a:r>
              <a:rPr lang="lv-LV" sz="1200" dirty="0"/>
              <a:t> 16,8 </a:t>
            </a:r>
            <a:r>
              <a:rPr lang="lv-LV" sz="1200" dirty="0" err="1"/>
              <a:t>million</a:t>
            </a:r>
            <a:r>
              <a:rPr lang="lv-LV" sz="1200" dirty="0"/>
              <a:t> EUR </a:t>
            </a:r>
            <a:r>
              <a:rPr lang="lv-LV" sz="1200" dirty="0" err="1"/>
              <a:t>were</a:t>
            </a:r>
            <a:r>
              <a:rPr lang="lv-LV" sz="1200" dirty="0"/>
              <a:t> </a:t>
            </a:r>
            <a:r>
              <a:rPr lang="lv-LV" sz="1200" dirty="0" err="1"/>
              <a:t>made</a:t>
            </a:r>
            <a:r>
              <a:rPr lang="lv-LV" sz="1200" dirty="0"/>
              <a:t> </a:t>
            </a:r>
            <a:r>
              <a:rPr lang="lv-LV" sz="1200" dirty="0" err="1"/>
              <a:t>into</a:t>
            </a:r>
            <a:r>
              <a:rPr lang="lv-LV" sz="1200" dirty="0"/>
              <a:t> </a:t>
            </a:r>
            <a:r>
              <a:rPr lang="lv-LV" sz="1200" dirty="0" err="1"/>
              <a:t>the</a:t>
            </a:r>
            <a:r>
              <a:rPr lang="lv-LV" sz="1200" dirty="0"/>
              <a:t> </a:t>
            </a:r>
            <a:r>
              <a:rPr lang="lv-LV" sz="1200" b="1" dirty="0" err="1"/>
              <a:t>storage</a:t>
            </a:r>
            <a:r>
              <a:rPr lang="lv-LV" sz="1200" b="1" dirty="0"/>
              <a:t> </a:t>
            </a:r>
            <a:r>
              <a:rPr lang="lv-LV" sz="1200" b="1" dirty="0" err="1"/>
              <a:t>segment</a:t>
            </a:r>
            <a:r>
              <a:rPr lang="lv-LV" sz="1200" dirty="0"/>
              <a:t>. </a:t>
            </a:r>
            <a:r>
              <a:rPr lang="lv-LV" sz="1200" dirty="0" err="1"/>
              <a:t>Largest</a:t>
            </a:r>
            <a:r>
              <a:rPr lang="lv-LV" sz="1200" dirty="0"/>
              <a:t> </a:t>
            </a:r>
            <a:r>
              <a:rPr lang="lv-LV" sz="1200" dirty="0" err="1"/>
              <a:t>ivnestments</a:t>
            </a:r>
            <a:r>
              <a:rPr lang="lv-LV" sz="1200" dirty="0"/>
              <a:t> (14 </a:t>
            </a:r>
            <a:r>
              <a:rPr lang="lv-LV" sz="1200" dirty="0" err="1"/>
              <a:t>million</a:t>
            </a:r>
            <a:r>
              <a:rPr lang="lv-LV" sz="1200" dirty="0"/>
              <a:t> EUR) </a:t>
            </a:r>
            <a:r>
              <a:rPr lang="lv-LV" sz="1200" dirty="0" err="1"/>
              <a:t>were</a:t>
            </a:r>
            <a:r>
              <a:rPr lang="lv-LV" sz="1200" dirty="0"/>
              <a:t> </a:t>
            </a:r>
            <a:r>
              <a:rPr lang="lv-LV" sz="1200" dirty="0" err="1"/>
              <a:t>made</a:t>
            </a:r>
            <a:r>
              <a:rPr lang="lv-LV" sz="1200" dirty="0"/>
              <a:t> </a:t>
            </a:r>
            <a:r>
              <a:rPr lang="lv-LV" sz="1200" dirty="0" err="1"/>
              <a:t>within</a:t>
            </a:r>
            <a:r>
              <a:rPr lang="lv-LV" sz="1200" dirty="0"/>
              <a:t> </a:t>
            </a:r>
            <a:r>
              <a:rPr lang="lv-LV" sz="1200" dirty="0" err="1"/>
              <a:t>the</a:t>
            </a:r>
            <a:r>
              <a:rPr lang="lv-LV" sz="1200" dirty="0"/>
              <a:t> </a:t>
            </a:r>
            <a:r>
              <a:rPr lang="lv-LV" sz="1200" dirty="0" err="1"/>
              <a:t>European</a:t>
            </a:r>
            <a:r>
              <a:rPr lang="lv-LV" sz="1200" dirty="0"/>
              <a:t> </a:t>
            </a:r>
            <a:r>
              <a:rPr lang="lv-LV" sz="1200" dirty="0" err="1"/>
              <a:t>project</a:t>
            </a:r>
            <a:r>
              <a:rPr lang="lv-LV" sz="1200" dirty="0"/>
              <a:t> </a:t>
            </a:r>
            <a:r>
              <a:rPr lang="lv-LV" sz="1200" dirty="0" err="1"/>
              <a:t>of</a:t>
            </a:r>
            <a:r>
              <a:rPr lang="lv-LV" sz="1200" dirty="0"/>
              <a:t> </a:t>
            </a:r>
            <a:r>
              <a:rPr lang="lv-LV" sz="1200" dirty="0" err="1"/>
              <a:t>common</a:t>
            </a:r>
            <a:r>
              <a:rPr lang="lv-LV" sz="1200" dirty="0"/>
              <a:t> </a:t>
            </a:r>
            <a:r>
              <a:rPr lang="lv-LV" sz="1200" dirty="0" err="1"/>
              <a:t>interest</a:t>
            </a:r>
            <a:r>
              <a:rPr lang="lv-LV" sz="1200" dirty="0"/>
              <a:t> PCI 8.2.4 «</a:t>
            </a:r>
            <a:r>
              <a:rPr lang="lv-LV" sz="1200" dirty="0" err="1"/>
              <a:t>Enhancement</a:t>
            </a:r>
            <a:r>
              <a:rPr lang="lv-LV" sz="1200" dirty="0"/>
              <a:t> </a:t>
            </a:r>
            <a:r>
              <a:rPr lang="lv-LV" sz="1200" dirty="0" err="1"/>
              <a:t>of</a:t>
            </a:r>
            <a:r>
              <a:rPr lang="lv-LV" sz="1200" dirty="0"/>
              <a:t> Inčukalns </a:t>
            </a:r>
            <a:r>
              <a:rPr lang="lv-LV" sz="1200" dirty="0" err="1"/>
              <a:t>underground</a:t>
            </a:r>
            <a:r>
              <a:rPr lang="lv-LV" sz="1200" dirty="0"/>
              <a:t> </a:t>
            </a:r>
            <a:r>
              <a:rPr lang="lv-LV" sz="1200" dirty="0" err="1"/>
              <a:t>gas</a:t>
            </a:r>
            <a:r>
              <a:rPr lang="lv-LV" sz="1200" dirty="0"/>
              <a:t> </a:t>
            </a:r>
            <a:r>
              <a:rPr lang="lv-LV" sz="1200" dirty="0" err="1"/>
              <a:t>storage</a:t>
            </a:r>
            <a:r>
              <a:rPr lang="lv-LV" sz="1200" dirty="0"/>
              <a:t>»:</a:t>
            </a:r>
          </a:p>
          <a:p>
            <a:pPr marL="284400" indent="-284400" algn="just">
              <a:lnSpc>
                <a:spcPct val="90000"/>
              </a:lnSpc>
              <a:spcAft>
                <a:spcPts val="600"/>
              </a:spcAft>
              <a:buClr>
                <a:schemeClr val="accent1"/>
              </a:buClr>
              <a:buFont typeface="Wingdings" panose="05000000000000000000" pitchFamily="2" charset="2"/>
              <a:buChar char="Ø"/>
            </a:pPr>
            <a:r>
              <a:rPr lang="en-US" sz="1200" dirty="0">
                <a:solidFill>
                  <a:srgbClr val="000000"/>
                </a:solidFill>
              </a:rPr>
              <a:t>As part of renovation of 36 wells, during 2021, 12 wells were accepted</a:t>
            </a:r>
            <a:r>
              <a:rPr lang="lv-LV" sz="1200" dirty="0">
                <a:solidFill>
                  <a:srgbClr val="000000"/>
                </a:solidFill>
              </a:rPr>
              <a:t> </a:t>
            </a:r>
            <a:r>
              <a:rPr lang="en-US" sz="1200" dirty="0">
                <a:solidFill>
                  <a:srgbClr val="000000"/>
                </a:solidFill>
              </a:rPr>
              <a:t>into use, comprising a total of 21 out of 36 wells completed to date. During</a:t>
            </a:r>
            <a:r>
              <a:rPr lang="lv-LV" sz="1200" dirty="0">
                <a:solidFill>
                  <a:srgbClr val="000000"/>
                </a:solidFill>
              </a:rPr>
              <a:t> </a:t>
            </a:r>
            <a:r>
              <a:rPr lang="en-US" sz="1200" dirty="0">
                <a:solidFill>
                  <a:srgbClr val="000000"/>
                </a:solidFill>
              </a:rPr>
              <a:t>2021, reconstruction of wells was made in amount of EUR 8,4 million</a:t>
            </a:r>
            <a:r>
              <a:rPr lang="lv-LV" sz="1200" dirty="0">
                <a:solidFill>
                  <a:srgbClr val="000000"/>
                </a:solidFill>
              </a:rPr>
              <a:t> </a:t>
            </a:r>
            <a:r>
              <a:rPr lang="en-US" sz="1200" dirty="0">
                <a:solidFill>
                  <a:srgbClr val="000000"/>
                </a:solidFill>
              </a:rPr>
              <a:t>EUR. Total investments into well reconstruction since the beginning of the</a:t>
            </a:r>
            <a:r>
              <a:rPr lang="lv-LV" sz="1200" dirty="0">
                <a:solidFill>
                  <a:srgbClr val="000000"/>
                </a:solidFill>
              </a:rPr>
              <a:t> </a:t>
            </a:r>
            <a:r>
              <a:rPr lang="en-US" sz="1200" dirty="0">
                <a:solidFill>
                  <a:srgbClr val="000000"/>
                </a:solidFill>
              </a:rPr>
              <a:t>project reached 19,9 million EUR.</a:t>
            </a:r>
          </a:p>
          <a:p>
            <a:pPr marL="284400" indent="-284400" algn="just">
              <a:lnSpc>
                <a:spcPct val="90000"/>
              </a:lnSpc>
              <a:spcAft>
                <a:spcPts val="600"/>
              </a:spcAft>
              <a:buClr>
                <a:schemeClr val="accent1"/>
              </a:buClr>
              <a:buFont typeface="Wingdings" panose="05000000000000000000" pitchFamily="2" charset="2"/>
              <a:buChar char="Ø"/>
            </a:pPr>
            <a:r>
              <a:rPr lang="en-US" sz="1200" dirty="0">
                <a:solidFill>
                  <a:srgbClr val="000000"/>
                </a:solidFill>
              </a:rPr>
              <a:t>Within the </a:t>
            </a:r>
            <a:r>
              <a:rPr lang="en-US" sz="1200" dirty="0" err="1">
                <a:solidFill>
                  <a:srgbClr val="000000"/>
                </a:solidFill>
              </a:rPr>
              <a:t>modernisation</a:t>
            </a:r>
            <a:r>
              <a:rPr lang="en-US" sz="1200" dirty="0">
                <a:solidFill>
                  <a:srgbClr val="000000"/>
                </a:solidFill>
              </a:rPr>
              <a:t> of existing gas compression units (GCU), </a:t>
            </a:r>
            <a:r>
              <a:rPr lang="en-US" sz="1200" dirty="0" err="1">
                <a:solidFill>
                  <a:srgbClr val="000000"/>
                </a:solidFill>
              </a:rPr>
              <a:t>modernisation</a:t>
            </a:r>
            <a:r>
              <a:rPr lang="lv-LV" sz="1200" dirty="0">
                <a:solidFill>
                  <a:srgbClr val="000000"/>
                </a:solidFill>
              </a:rPr>
              <a:t> </a:t>
            </a:r>
            <a:r>
              <a:rPr lang="en-US" sz="1200" dirty="0">
                <a:solidFill>
                  <a:srgbClr val="000000"/>
                </a:solidFill>
              </a:rPr>
              <a:t>of compressor workshop’s No.2 compression unit No.3 was</a:t>
            </a:r>
            <a:r>
              <a:rPr lang="lv-LV" sz="1200" dirty="0">
                <a:solidFill>
                  <a:srgbClr val="000000"/>
                </a:solidFill>
              </a:rPr>
              <a:t> </a:t>
            </a:r>
            <a:r>
              <a:rPr lang="en-US" sz="1200" dirty="0">
                <a:solidFill>
                  <a:srgbClr val="000000"/>
                </a:solidFill>
              </a:rPr>
              <a:t>completed, investments during 2021 </a:t>
            </a:r>
            <a:r>
              <a:rPr lang="en-US" sz="1200" dirty="0" err="1">
                <a:solidFill>
                  <a:srgbClr val="000000"/>
                </a:solidFill>
              </a:rPr>
              <a:t>totalling</a:t>
            </a:r>
            <a:r>
              <a:rPr lang="en-US" sz="1200" dirty="0">
                <a:solidFill>
                  <a:srgbClr val="000000"/>
                </a:solidFill>
              </a:rPr>
              <a:t> 3,6 million EUR. Equipment</a:t>
            </a:r>
            <a:r>
              <a:rPr lang="lv-LV" sz="1200" dirty="0">
                <a:solidFill>
                  <a:srgbClr val="000000"/>
                </a:solidFill>
              </a:rPr>
              <a:t> </a:t>
            </a:r>
            <a:r>
              <a:rPr lang="en-US" sz="1200" dirty="0">
                <a:solidFill>
                  <a:srgbClr val="000000"/>
                </a:solidFill>
              </a:rPr>
              <a:t>purchases and </a:t>
            </a:r>
            <a:r>
              <a:rPr lang="en-US" sz="1200" dirty="0" err="1">
                <a:solidFill>
                  <a:srgbClr val="000000"/>
                </a:solidFill>
              </a:rPr>
              <a:t>modernisation</a:t>
            </a:r>
            <a:r>
              <a:rPr lang="en-US" sz="1200" dirty="0">
                <a:solidFill>
                  <a:srgbClr val="000000"/>
                </a:solidFill>
              </a:rPr>
              <a:t> works have been commenced on compressor</a:t>
            </a:r>
            <a:r>
              <a:rPr lang="lv-LV" sz="1200" dirty="0">
                <a:solidFill>
                  <a:srgbClr val="000000"/>
                </a:solidFill>
              </a:rPr>
              <a:t> </a:t>
            </a:r>
            <a:r>
              <a:rPr lang="en-US" sz="1200" dirty="0">
                <a:solidFill>
                  <a:srgbClr val="000000"/>
                </a:solidFill>
              </a:rPr>
              <a:t>workshop’s No.2 compressor units No.2 and 4. Total investments since</a:t>
            </a:r>
            <a:r>
              <a:rPr lang="lv-LV" sz="1200" dirty="0">
                <a:solidFill>
                  <a:srgbClr val="000000"/>
                </a:solidFill>
              </a:rPr>
              <a:t> </a:t>
            </a:r>
            <a:r>
              <a:rPr lang="en-US" sz="1200" dirty="0">
                <a:solidFill>
                  <a:srgbClr val="000000"/>
                </a:solidFill>
              </a:rPr>
              <a:t>the beginning of the project comprise 6,5 million EUR.</a:t>
            </a:r>
            <a:r>
              <a:rPr lang="lv-LV" sz="1200" dirty="0">
                <a:solidFill>
                  <a:srgbClr val="000000"/>
                </a:solidFill>
              </a:rPr>
              <a:t> </a:t>
            </a:r>
          </a:p>
        </p:txBody>
      </p:sp>
    </p:spTree>
    <p:extLst>
      <p:ext uri="{BB962C8B-B14F-4D97-AF65-F5344CB8AC3E}">
        <p14:creationId xmlns:p14="http://schemas.microsoft.com/office/powerpoint/2010/main" val="28793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pic>
        <p:nvPicPr>
          <p:cNvPr id="4" name="Picture 3">
            <a:extLst>
              <a:ext uri="{FF2B5EF4-FFF2-40B4-BE49-F238E27FC236}">
                <a16:creationId xmlns:a16="http://schemas.microsoft.com/office/drawing/2014/main" id="{136DB664-0204-472D-91AD-B31BC3E93DF0}"/>
              </a:ext>
            </a:extLst>
          </p:cNvPr>
          <p:cNvPicPr>
            <a:picLocks noChangeAspect="1"/>
          </p:cNvPicPr>
          <p:nvPr/>
        </p:nvPicPr>
        <p:blipFill>
          <a:blip r:embed="rId2"/>
          <a:stretch>
            <a:fillRect/>
          </a:stretch>
        </p:blipFill>
        <p:spPr>
          <a:xfrm>
            <a:off x="214184" y="1073418"/>
            <a:ext cx="5774586" cy="1415116"/>
          </a:xfrm>
          <a:prstGeom prst="rect">
            <a:avLst/>
          </a:prstGeom>
        </p:spPr>
      </p:pic>
      <p:pic>
        <p:nvPicPr>
          <p:cNvPr id="7" name="Picture 6">
            <a:extLst>
              <a:ext uri="{FF2B5EF4-FFF2-40B4-BE49-F238E27FC236}">
                <a16:creationId xmlns:a16="http://schemas.microsoft.com/office/drawing/2014/main" id="{80759C8B-D691-4648-ADF5-81B4DE7F42CA}"/>
              </a:ext>
            </a:extLst>
          </p:cNvPr>
          <p:cNvPicPr>
            <a:picLocks noChangeAspect="1"/>
          </p:cNvPicPr>
          <p:nvPr/>
        </p:nvPicPr>
        <p:blipFill>
          <a:blip r:embed="rId3"/>
          <a:stretch>
            <a:fillRect/>
          </a:stretch>
        </p:blipFill>
        <p:spPr>
          <a:xfrm>
            <a:off x="6149445" y="1071609"/>
            <a:ext cx="5946933" cy="1447702"/>
          </a:xfrm>
          <a:prstGeom prst="rect">
            <a:avLst/>
          </a:prstGeom>
        </p:spPr>
      </p:pic>
      <p:sp>
        <p:nvSpPr>
          <p:cNvPr id="12" name="TextBox 11">
            <a:extLst>
              <a:ext uri="{FF2B5EF4-FFF2-40B4-BE49-F238E27FC236}">
                <a16:creationId xmlns:a16="http://schemas.microsoft.com/office/drawing/2014/main" id="{AABD4499-10AB-4F64-841F-59490AEB2882}"/>
              </a:ext>
            </a:extLst>
          </p:cNvPr>
          <p:cNvSpPr txBox="1"/>
          <p:nvPr/>
        </p:nvSpPr>
        <p:spPr>
          <a:xfrm>
            <a:off x="214184" y="2711052"/>
            <a:ext cx="5774586" cy="2539157"/>
          </a:xfrm>
          <a:prstGeom prst="rect">
            <a:avLst/>
          </a:prstGeom>
          <a:noFill/>
        </p:spPr>
        <p:txBody>
          <a:bodyPr wrap="square">
            <a:spAutoFit/>
          </a:bodyPr>
          <a:lstStyle/>
          <a:p>
            <a:pPr marL="284400" indent="-284400" algn="just">
              <a:spcAft>
                <a:spcPts val="1800"/>
              </a:spcAft>
              <a:buClr>
                <a:schemeClr val="accent1"/>
              </a:buClr>
              <a:buFont typeface="Wingdings" panose="05000000000000000000" pitchFamily="2" charset="2"/>
              <a:buChar char="Ø"/>
            </a:pPr>
            <a:r>
              <a:rPr lang="lv-LV" sz="1200" dirty="0">
                <a:solidFill>
                  <a:srgbClr val="000000"/>
                </a:solidFill>
              </a:rPr>
              <a:t>Gāzes savākšanas punkta Nr. 3 virszemes iekārtu uzlabošanai 2021. gadā noslēgti līgumi par nepieciešamā aprīkojuma piegādi par kopējo līguma cenu 9,5 milj. EUR. Aprīkojuma piegādes tiek plānotas 2022. gadā. Līdz šim noslēgto līgumu par būvprojekta izstrādi un autoruzraudzību un aprīkojuma iegādi kopsumma sastāda 11,1 milj. EUR, no tiem līdz šim izpildīti darbi par kopējo summu 2,5 milj. EUR, tai skaitā 1,9 milj. EUR 2021. gadā. Projekta ietvaros ir saņemtas divas būvatļaujas, kas paredz gāzes savākšanas punkta Nr. 3 būvniecības darbu veikt divās kārtās.</a:t>
            </a:r>
          </a:p>
          <a:p>
            <a:pPr marL="284400" indent="-284400" algn="just">
              <a:spcAft>
                <a:spcPts val="600"/>
              </a:spcAft>
              <a:buClr>
                <a:schemeClr val="accent1"/>
              </a:buClr>
              <a:buFont typeface="Wingdings" panose="05000000000000000000" pitchFamily="2" charset="2"/>
              <a:buChar char="Ø"/>
            </a:pPr>
            <a:r>
              <a:rPr lang="lv-LV" sz="1200" dirty="0">
                <a:solidFill>
                  <a:srgbClr val="000000"/>
                </a:solidFill>
              </a:rPr>
              <a:t>Jauna gāzes pārsūknēšanas agregāta uzstādīšanai kompresoru cehā Nr. 1 ir izstrādāta būvniecības ieceres dokumentācija, kā rezultātā saņemta būvatļauja. Tāpat norit iepirkums gāzes pārsūknēšanas agregāta kompleksa iegādei. Kopumā, no projekta uzsākšanas brīža, gāzes pārsūknēšanas agregātu uzstādīšanai apgūtie līdzekļi sastāda 0,4 milj. EUR.</a:t>
            </a:r>
          </a:p>
        </p:txBody>
      </p:sp>
      <p:sp>
        <p:nvSpPr>
          <p:cNvPr id="9" name="TextBox 8">
            <a:extLst>
              <a:ext uri="{FF2B5EF4-FFF2-40B4-BE49-F238E27FC236}">
                <a16:creationId xmlns:a16="http://schemas.microsoft.com/office/drawing/2014/main" id="{59574B81-032F-4413-AB2E-882C25170863}"/>
              </a:ext>
            </a:extLst>
          </p:cNvPr>
          <p:cNvSpPr txBox="1"/>
          <p:nvPr/>
        </p:nvSpPr>
        <p:spPr>
          <a:xfrm>
            <a:off x="6149445" y="2683423"/>
            <a:ext cx="5774586" cy="2569934"/>
          </a:xfrm>
          <a:prstGeom prst="rect">
            <a:avLst/>
          </a:prstGeom>
          <a:noFill/>
        </p:spPr>
        <p:txBody>
          <a:bodyPr wrap="square">
            <a:spAutoFit/>
          </a:bodyPr>
          <a:lstStyle/>
          <a:p>
            <a:pPr marL="284400" indent="-284400" algn="just">
              <a:spcAft>
                <a:spcPts val="600"/>
              </a:spcAft>
              <a:buClr>
                <a:schemeClr val="accent1"/>
              </a:buClr>
              <a:buFont typeface="Wingdings" panose="05000000000000000000" pitchFamily="2" charset="2"/>
              <a:buChar char="Ø"/>
            </a:pPr>
            <a:r>
              <a:rPr lang="en-US" sz="1200" dirty="0">
                <a:solidFill>
                  <a:srgbClr val="000000"/>
                </a:solidFill>
              </a:rPr>
              <a:t>During 2021, contracts were concluded for purchase of necessary equipment</a:t>
            </a:r>
            <a:r>
              <a:rPr lang="lv-LV" sz="1200" dirty="0">
                <a:solidFill>
                  <a:srgbClr val="000000"/>
                </a:solidFill>
              </a:rPr>
              <a:t> </a:t>
            </a:r>
            <a:r>
              <a:rPr lang="en-US" sz="1200" dirty="0">
                <a:solidFill>
                  <a:srgbClr val="000000"/>
                </a:solidFill>
              </a:rPr>
              <a:t>for improvement of gas</a:t>
            </a:r>
            <a:r>
              <a:rPr lang="lv-LV" sz="1200" dirty="0">
                <a:solidFill>
                  <a:srgbClr val="000000"/>
                </a:solidFill>
              </a:rPr>
              <a:t> </a:t>
            </a:r>
            <a:r>
              <a:rPr lang="en-US" sz="1200" dirty="0">
                <a:solidFill>
                  <a:srgbClr val="000000"/>
                </a:solidFill>
              </a:rPr>
              <a:t>collection point’s No.3 surface plants, in total</a:t>
            </a:r>
            <a:r>
              <a:rPr lang="lv-LV" sz="1200" dirty="0">
                <a:solidFill>
                  <a:srgbClr val="000000"/>
                </a:solidFill>
              </a:rPr>
              <a:t> </a:t>
            </a:r>
            <a:r>
              <a:rPr lang="en-US" sz="1200" dirty="0">
                <a:solidFill>
                  <a:srgbClr val="000000"/>
                </a:solidFill>
              </a:rPr>
              <a:t>amount on 9,5 million EUR. Delivery of equipment is planned in 2022. Total</a:t>
            </a:r>
            <a:r>
              <a:rPr lang="lv-LV" sz="1200" dirty="0">
                <a:solidFill>
                  <a:srgbClr val="000000"/>
                </a:solidFill>
              </a:rPr>
              <a:t> </a:t>
            </a:r>
            <a:r>
              <a:rPr lang="en-US" sz="1200" dirty="0">
                <a:solidFill>
                  <a:srgbClr val="000000"/>
                </a:solidFill>
              </a:rPr>
              <a:t>amount of all contracts concluded to date for development of the construction</a:t>
            </a:r>
            <a:r>
              <a:rPr lang="lv-LV" sz="1200" dirty="0">
                <a:solidFill>
                  <a:srgbClr val="000000"/>
                </a:solidFill>
              </a:rPr>
              <a:t> </a:t>
            </a:r>
            <a:r>
              <a:rPr lang="en-US" sz="1200" dirty="0">
                <a:solidFill>
                  <a:srgbClr val="000000"/>
                </a:solidFill>
              </a:rPr>
              <a:t>project, project supervision and equipment is 11,1 million EUR. Until</a:t>
            </a:r>
            <a:r>
              <a:rPr lang="lv-LV" sz="1200" dirty="0">
                <a:solidFill>
                  <a:srgbClr val="000000"/>
                </a:solidFill>
              </a:rPr>
              <a:t> </a:t>
            </a:r>
            <a:r>
              <a:rPr lang="en-US" sz="1200" dirty="0">
                <a:solidFill>
                  <a:srgbClr val="000000"/>
                </a:solidFill>
              </a:rPr>
              <a:t>now, works have been completed for total amount of 2,5 million EUR, including</a:t>
            </a:r>
            <a:r>
              <a:rPr lang="lv-LV" sz="1200" dirty="0">
                <a:solidFill>
                  <a:srgbClr val="000000"/>
                </a:solidFill>
              </a:rPr>
              <a:t> </a:t>
            </a:r>
            <a:r>
              <a:rPr lang="en-US" sz="1200" dirty="0">
                <a:solidFill>
                  <a:srgbClr val="000000"/>
                </a:solidFill>
              </a:rPr>
              <a:t>1,9 million EUR during 2021. As part of the project, two construction</a:t>
            </a:r>
            <a:r>
              <a:rPr lang="lv-LV" sz="1200" dirty="0">
                <a:solidFill>
                  <a:srgbClr val="000000"/>
                </a:solidFill>
              </a:rPr>
              <a:t> </a:t>
            </a:r>
            <a:r>
              <a:rPr lang="en-US" sz="1200" dirty="0">
                <a:solidFill>
                  <a:srgbClr val="000000"/>
                </a:solidFill>
              </a:rPr>
              <a:t>permits were obtained for two stages of construction works.</a:t>
            </a:r>
          </a:p>
          <a:p>
            <a:pPr marL="284400" indent="-284400" algn="just">
              <a:spcAft>
                <a:spcPts val="600"/>
              </a:spcAft>
              <a:buClr>
                <a:schemeClr val="accent1"/>
              </a:buClr>
              <a:buFont typeface="Wingdings" panose="05000000000000000000" pitchFamily="2" charset="2"/>
              <a:buChar char="Ø"/>
            </a:pPr>
            <a:r>
              <a:rPr lang="en-US" sz="1200" dirty="0">
                <a:solidFill>
                  <a:srgbClr val="000000"/>
                </a:solidFill>
              </a:rPr>
              <a:t>Construction planning documentation has been devised for installation of</a:t>
            </a:r>
            <a:r>
              <a:rPr lang="lv-LV" sz="1200" dirty="0">
                <a:solidFill>
                  <a:srgbClr val="000000"/>
                </a:solidFill>
              </a:rPr>
              <a:t> </a:t>
            </a:r>
            <a:r>
              <a:rPr lang="en-US" sz="1200" dirty="0">
                <a:solidFill>
                  <a:srgbClr val="000000"/>
                </a:solidFill>
              </a:rPr>
              <a:t>gas compression unit in the gas compressor workshop No.1, as a result of</a:t>
            </a:r>
            <a:r>
              <a:rPr lang="lv-LV" sz="1200" dirty="0">
                <a:solidFill>
                  <a:srgbClr val="000000"/>
                </a:solidFill>
              </a:rPr>
              <a:t> </a:t>
            </a:r>
            <a:r>
              <a:rPr lang="en-US" sz="1200" dirty="0">
                <a:solidFill>
                  <a:srgbClr val="000000"/>
                </a:solidFill>
              </a:rPr>
              <a:t>which, construction permit was obtained. At the same time, procurement</a:t>
            </a:r>
            <a:r>
              <a:rPr lang="lv-LV" sz="1200" dirty="0">
                <a:solidFill>
                  <a:srgbClr val="000000"/>
                </a:solidFill>
              </a:rPr>
              <a:t> </a:t>
            </a:r>
            <a:r>
              <a:rPr lang="en-US" sz="1200" dirty="0">
                <a:solidFill>
                  <a:srgbClr val="000000"/>
                </a:solidFill>
              </a:rPr>
              <a:t>is in process for purchase of gas compression unit complex. Total investments</a:t>
            </a:r>
            <a:r>
              <a:rPr lang="lv-LV" sz="1200" dirty="0">
                <a:solidFill>
                  <a:srgbClr val="000000"/>
                </a:solidFill>
              </a:rPr>
              <a:t> to </a:t>
            </a:r>
            <a:r>
              <a:rPr lang="lv-LV" sz="1200" dirty="0" err="1">
                <a:solidFill>
                  <a:srgbClr val="000000"/>
                </a:solidFill>
              </a:rPr>
              <a:t>date</a:t>
            </a:r>
            <a:r>
              <a:rPr lang="lv-LV" sz="1200" dirty="0">
                <a:solidFill>
                  <a:srgbClr val="000000"/>
                </a:solidFill>
              </a:rPr>
              <a:t> </a:t>
            </a:r>
            <a:r>
              <a:rPr lang="lv-LV" sz="1200" dirty="0" err="1">
                <a:solidFill>
                  <a:srgbClr val="000000"/>
                </a:solidFill>
              </a:rPr>
              <a:t>comprise</a:t>
            </a:r>
            <a:r>
              <a:rPr lang="lv-LV" sz="1200" dirty="0">
                <a:solidFill>
                  <a:srgbClr val="000000"/>
                </a:solidFill>
              </a:rPr>
              <a:t> 0,4 </a:t>
            </a:r>
            <a:r>
              <a:rPr lang="lv-LV" sz="1200" dirty="0" err="1">
                <a:solidFill>
                  <a:srgbClr val="000000"/>
                </a:solidFill>
              </a:rPr>
              <a:t>million</a:t>
            </a:r>
            <a:r>
              <a:rPr lang="lv-LV" sz="1200" dirty="0">
                <a:solidFill>
                  <a:srgbClr val="000000"/>
                </a:solidFill>
              </a:rPr>
              <a:t> EUR.</a:t>
            </a:r>
          </a:p>
        </p:txBody>
      </p:sp>
    </p:spTree>
    <p:extLst>
      <p:ext uri="{BB962C8B-B14F-4D97-AF65-F5344CB8AC3E}">
        <p14:creationId xmlns:p14="http://schemas.microsoft.com/office/powerpoint/2010/main" val="280962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sp>
        <p:nvSpPr>
          <p:cNvPr id="12" name="TextBox 11">
            <a:extLst>
              <a:ext uri="{FF2B5EF4-FFF2-40B4-BE49-F238E27FC236}">
                <a16:creationId xmlns:a16="http://schemas.microsoft.com/office/drawing/2014/main" id="{AABD4499-10AB-4F64-841F-59490AEB2882}"/>
              </a:ext>
            </a:extLst>
          </p:cNvPr>
          <p:cNvSpPr txBox="1"/>
          <p:nvPr/>
        </p:nvSpPr>
        <p:spPr>
          <a:xfrm>
            <a:off x="406036" y="1745852"/>
            <a:ext cx="5467141" cy="3754874"/>
          </a:xfrm>
          <a:prstGeom prst="rect">
            <a:avLst/>
          </a:prstGeom>
          <a:noFill/>
        </p:spPr>
        <p:txBody>
          <a:bodyPr wrap="square">
            <a:spAutoFit/>
          </a:bodyPr>
          <a:lstStyle/>
          <a:p>
            <a:pPr algn="just">
              <a:spcAft>
                <a:spcPts val="600"/>
              </a:spcAft>
            </a:pPr>
            <a:r>
              <a:rPr lang="lv-LV" sz="1200" b="1" dirty="0"/>
              <a:t>Pārvade</a:t>
            </a:r>
          </a:p>
          <a:p>
            <a:pPr algn="just">
              <a:spcAft>
                <a:spcPts val="600"/>
              </a:spcAft>
            </a:pPr>
            <a:r>
              <a:rPr lang="lv-LV" sz="1200" dirty="0"/>
              <a:t>Eiropas Klimata, infrastruktūras un vides izpildaģentūra (iepriekš Inovācijas un tīklu izpildaģentūra) 2019. gada beigās apstiprināja līdzekļu piešķiršanu Lietuvas-Latvijas gāzes cauruļvada jaudas palielināšanas projektam, plānojot kopējo ieguldījuma summu šajā projektā 10 milj. EUR, no kuriem 5,5 milj. EUR tika novirzīti Conexus. Eiropas Komisija Eiropas infrastruktūras savienošanas instrumenta (EISI) ietvaros tika piešķirts ES atbalsts Latvijas-Lietuvas gāzes cauruļvada savienojuma jaudas palielināšanai 50 % no projekta realizācijas izmaksām.</a:t>
            </a:r>
          </a:p>
          <a:p>
            <a:pPr algn="just"/>
            <a:endParaRPr lang="lv-LV" sz="1200" dirty="0"/>
          </a:p>
          <a:p>
            <a:pPr algn="just"/>
            <a:r>
              <a:rPr lang="lv-LV" sz="1200" dirty="0"/>
              <a:t>Palielinot pārvades jaudas starp Lietuvu un Latviju, tirgum tiks veicināta piekļuve Klaipēdas sašķidrinātās gāzes terminālim, Inčukalna PGK un Polijas-Lietuvas gāzes starpsavienojumam. Projekta mērķis ir par vidēji 70-80 % kāpināt Lietuvas–Latvijas starpsavienojuma jaudu, to panākot ar esošās infrastruktūras uzlabojumiem. Projekta laikā plānotie darbi Latvijas pusē būs maģistrālā gāzes vada atsevišķu posmu pārbūve, lai palielinātu maksimālo darba spiedienu no 40 līdz 50 bāriem. Ar ieguldījumu palīdzību gāzes savienojuma jauda tiks palielināta līdz 130,47 </a:t>
            </a:r>
            <a:r>
              <a:rPr lang="lv-LV" sz="1200" dirty="0" err="1"/>
              <a:t>GWh</a:t>
            </a:r>
            <a:r>
              <a:rPr lang="lv-LV" sz="1200" dirty="0"/>
              <a:t> dienā Latvijas virzienā (šobrīd 67,6 </a:t>
            </a:r>
            <a:r>
              <a:rPr lang="lv-LV" sz="1200" dirty="0" err="1"/>
              <a:t>GWh</a:t>
            </a:r>
            <a:r>
              <a:rPr lang="lv-LV" sz="1200" dirty="0"/>
              <a:t> dienā) un līdz 119,5 </a:t>
            </a:r>
            <a:r>
              <a:rPr lang="lv-LV" sz="1200" dirty="0" err="1"/>
              <a:t>GWh</a:t>
            </a:r>
            <a:r>
              <a:rPr lang="lv-LV" sz="1200" dirty="0"/>
              <a:t> dienā Lietuvas virzienā (šobrīd 65,1 </a:t>
            </a:r>
            <a:r>
              <a:rPr lang="lv-LV" sz="1200" dirty="0" err="1"/>
              <a:t>GWh</a:t>
            </a:r>
            <a:r>
              <a:rPr lang="lv-LV" sz="1200" dirty="0"/>
              <a:t> dienā). Projektu plānots pabeigt līdz 2023. gada beigām, veicot 17 apakšprojektus. </a:t>
            </a:r>
          </a:p>
        </p:txBody>
      </p:sp>
      <p:sp>
        <p:nvSpPr>
          <p:cNvPr id="11" name="TextBox 10">
            <a:extLst>
              <a:ext uri="{FF2B5EF4-FFF2-40B4-BE49-F238E27FC236}">
                <a16:creationId xmlns:a16="http://schemas.microsoft.com/office/drawing/2014/main" id="{4EFC14FA-6FAB-40BE-A381-AD5977F2244A}"/>
              </a:ext>
            </a:extLst>
          </p:cNvPr>
          <p:cNvSpPr txBox="1"/>
          <p:nvPr/>
        </p:nvSpPr>
        <p:spPr>
          <a:xfrm>
            <a:off x="5816575" y="1745852"/>
            <a:ext cx="5467141" cy="3939540"/>
          </a:xfrm>
          <a:prstGeom prst="rect">
            <a:avLst/>
          </a:prstGeom>
          <a:noFill/>
        </p:spPr>
        <p:txBody>
          <a:bodyPr wrap="square">
            <a:spAutoFit/>
          </a:bodyPr>
          <a:lstStyle/>
          <a:p>
            <a:pPr algn="just">
              <a:spcAft>
                <a:spcPts val="600"/>
              </a:spcAft>
            </a:pPr>
            <a:r>
              <a:rPr lang="lv-LV" sz="1200" b="1" dirty="0" err="1"/>
              <a:t>Transmission</a:t>
            </a:r>
            <a:endParaRPr lang="lv-LV" sz="1200" b="1" dirty="0"/>
          </a:p>
          <a:p>
            <a:pPr algn="just">
              <a:spcAft>
                <a:spcPts val="600"/>
              </a:spcAft>
            </a:pPr>
            <a:r>
              <a:rPr lang="en-US" sz="1200" dirty="0"/>
              <a:t>At the end of 2019, the European Climate, Infrastructure and Environment Executive Agency</a:t>
            </a:r>
            <a:r>
              <a:rPr lang="lv-LV" sz="1200" dirty="0"/>
              <a:t> </a:t>
            </a:r>
            <a:r>
              <a:rPr lang="en-US" sz="1200" dirty="0"/>
              <a:t>(formerly named the Innovation and Networks Executive Agency) approved the allocation of</a:t>
            </a:r>
            <a:r>
              <a:rPr lang="lv-LV" sz="1200" dirty="0"/>
              <a:t> </a:t>
            </a:r>
            <a:r>
              <a:rPr lang="en-US" sz="1200" dirty="0"/>
              <a:t>funds for the Lithuanian-Latvia gas pipeline capacity increase project, which envisages a total</a:t>
            </a:r>
            <a:r>
              <a:rPr lang="lv-LV" sz="1200" dirty="0"/>
              <a:t> </a:t>
            </a:r>
            <a:r>
              <a:rPr lang="en-US" sz="1200" dirty="0"/>
              <a:t>investment of 10 million EUR, of which 5.5 million EUR was transferred to Conexus. The European</a:t>
            </a:r>
            <a:r>
              <a:rPr lang="lv-LV" sz="1200" dirty="0"/>
              <a:t> </a:t>
            </a:r>
            <a:r>
              <a:rPr lang="en-US" sz="1200" dirty="0"/>
              <a:t>Commission has provided EU support under the Connecting Europe Facility (CEF) for increasing</a:t>
            </a:r>
            <a:r>
              <a:rPr lang="lv-LV" sz="1200" dirty="0"/>
              <a:t> </a:t>
            </a:r>
            <a:r>
              <a:rPr lang="en-US" sz="1200" dirty="0"/>
              <a:t>the capacity of the Latvian-Lithuanian gas pipeline interconnection in the amount of 50%</a:t>
            </a:r>
            <a:r>
              <a:rPr lang="lv-LV" sz="1200" dirty="0"/>
              <a:t> </a:t>
            </a:r>
            <a:r>
              <a:rPr lang="en-US" sz="1200" dirty="0"/>
              <a:t>of the project implementation costs.</a:t>
            </a:r>
          </a:p>
          <a:p>
            <a:pPr algn="just"/>
            <a:r>
              <a:rPr lang="en-US" sz="1200" dirty="0"/>
              <a:t>The increase in transmission capacity between Lithuania and Latvia will facilitate market access</a:t>
            </a:r>
            <a:r>
              <a:rPr lang="lv-LV" sz="1200" dirty="0"/>
              <a:t> </a:t>
            </a:r>
            <a:r>
              <a:rPr lang="en-US" sz="1200" dirty="0"/>
              <a:t>to the Klaipeda LNG terminal, the Inčukalns UGS and the Polish-Lithuanian gas interconnector.</a:t>
            </a:r>
            <a:r>
              <a:rPr lang="lv-LV" sz="1200" dirty="0"/>
              <a:t> </a:t>
            </a:r>
            <a:r>
              <a:rPr lang="en-US" sz="1200" dirty="0"/>
              <a:t>The project aims to increase the capacity of the Lithuanian-Latvian interconnector by 70-80%</a:t>
            </a:r>
            <a:r>
              <a:rPr lang="lv-LV" sz="1200" dirty="0"/>
              <a:t> </a:t>
            </a:r>
            <a:r>
              <a:rPr lang="en-US" sz="1200" dirty="0"/>
              <a:t>on average and to achieve this by improving the existing infrastructure. As part of the project,</a:t>
            </a:r>
            <a:r>
              <a:rPr lang="lv-LV" sz="1200" dirty="0"/>
              <a:t> </a:t>
            </a:r>
            <a:r>
              <a:rPr lang="en-US" sz="1200" dirty="0"/>
              <a:t>on the Latvian side, it is planned to reconstruct individual sections of the main gas pipeline in order</a:t>
            </a:r>
            <a:r>
              <a:rPr lang="lv-LV" sz="1200" dirty="0"/>
              <a:t> </a:t>
            </a:r>
            <a:r>
              <a:rPr lang="en-US" sz="1200" dirty="0"/>
              <a:t>to increase the maximum working pressure from 40 to 50 bar. The investments will increase</a:t>
            </a:r>
            <a:r>
              <a:rPr lang="lv-LV" sz="1200" dirty="0"/>
              <a:t> </a:t>
            </a:r>
            <a:r>
              <a:rPr lang="en-US" sz="1200" dirty="0"/>
              <a:t>the gas connection capacity to 130.47 GWh per day towards Latvia (currently 67.6 GWh per</a:t>
            </a:r>
            <a:r>
              <a:rPr lang="lv-LV" sz="1200" dirty="0"/>
              <a:t> </a:t>
            </a:r>
            <a:r>
              <a:rPr lang="en-US" sz="1200" dirty="0"/>
              <a:t>day) and to 119.5 GWh per day towards Lithuania (currently 65.1 GWh per day). The project is</a:t>
            </a:r>
            <a:r>
              <a:rPr lang="lv-LV" sz="1200" dirty="0"/>
              <a:t> </a:t>
            </a:r>
            <a:r>
              <a:rPr lang="en-US" sz="1200" dirty="0"/>
              <a:t>scheduled to be completed by the end of 2023 with 17 subprojects.</a:t>
            </a:r>
            <a:endParaRPr lang="lv-LV" sz="1200" dirty="0"/>
          </a:p>
        </p:txBody>
      </p:sp>
      <p:pic>
        <p:nvPicPr>
          <p:cNvPr id="6" name="Picture 5">
            <a:extLst>
              <a:ext uri="{FF2B5EF4-FFF2-40B4-BE49-F238E27FC236}">
                <a16:creationId xmlns:a16="http://schemas.microsoft.com/office/drawing/2014/main" id="{3D688121-2FAE-476F-A102-2D2923F6ABE8}"/>
              </a:ext>
            </a:extLst>
          </p:cNvPr>
          <p:cNvPicPr>
            <a:picLocks noChangeAspect="1"/>
          </p:cNvPicPr>
          <p:nvPr/>
        </p:nvPicPr>
        <p:blipFill>
          <a:blip r:embed="rId2"/>
          <a:stretch>
            <a:fillRect/>
          </a:stretch>
        </p:blipFill>
        <p:spPr>
          <a:xfrm>
            <a:off x="480022" y="1188185"/>
            <a:ext cx="3661672" cy="425346"/>
          </a:xfrm>
          <a:prstGeom prst="rect">
            <a:avLst/>
          </a:prstGeom>
        </p:spPr>
      </p:pic>
      <p:pic>
        <p:nvPicPr>
          <p:cNvPr id="9" name="Picture 8">
            <a:extLst>
              <a:ext uri="{FF2B5EF4-FFF2-40B4-BE49-F238E27FC236}">
                <a16:creationId xmlns:a16="http://schemas.microsoft.com/office/drawing/2014/main" id="{D408EBFB-A69A-483C-94E4-5CBF94410625}"/>
              </a:ext>
            </a:extLst>
          </p:cNvPr>
          <p:cNvPicPr>
            <a:picLocks noChangeAspect="1"/>
          </p:cNvPicPr>
          <p:nvPr/>
        </p:nvPicPr>
        <p:blipFill>
          <a:blip r:embed="rId3"/>
          <a:stretch>
            <a:fillRect/>
          </a:stretch>
        </p:blipFill>
        <p:spPr>
          <a:xfrm>
            <a:off x="5895040" y="1177343"/>
            <a:ext cx="2957513" cy="438150"/>
          </a:xfrm>
          <a:prstGeom prst="rect">
            <a:avLst/>
          </a:prstGeom>
        </p:spPr>
      </p:pic>
    </p:spTree>
    <p:extLst>
      <p:ext uri="{BB962C8B-B14F-4D97-AF65-F5344CB8AC3E}">
        <p14:creationId xmlns:p14="http://schemas.microsoft.com/office/powerpoint/2010/main" val="63924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sp>
        <p:nvSpPr>
          <p:cNvPr id="12" name="TextBox 11">
            <a:extLst>
              <a:ext uri="{FF2B5EF4-FFF2-40B4-BE49-F238E27FC236}">
                <a16:creationId xmlns:a16="http://schemas.microsoft.com/office/drawing/2014/main" id="{AABD4499-10AB-4F64-841F-59490AEB2882}"/>
              </a:ext>
            </a:extLst>
          </p:cNvPr>
          <p:cNvSpPr txBox="1"/>
          <p:nvPr/>
        </p:nvSpPr>
        <p:spPr>
          <a:xfrm>
            <a:off x="391269" y="1226904"/>
            <a:ext cx="5467141" cy="4099584"/>
          </a:xfrm>
          <a:prstGeom prst="rect">
            <a:avLst/>
          </a:prstGeom>
          <a:noFill/>
        </p:spPr>
        <p:txBody>
          <a:bodyPr wrap="square">
            <a:spAutoFit/>
          </a:bodyPr>
          <a:lstStyle/>
          <a:p>
            <a:pPr algn="just"/>
            <a:r>
              <a:rPr lang="lv-LV" sz="1400" dirty="0"/>
              <a:t>2021. gadā </a:t>
            </a:r>
            <a:r>
              <a:rPr lang="lv-LV" sz="1400" b="1" dirty="0"/>
              <a:t>pārvades</a:t>
            </a:r>
            <a:r>
              <a:rPr lang="lv-LV" sz="1400" dirty="0"/>
              <a:t> sistēmā veiktas investīcijas 10,6 milj. EUR apmērā. Lielākās no tām:</a:t>
            </a:r>
          </a:p>
          <a:p>
            <a:pPr marL="284400" indent="-284400" algn="just">
              <a:lnSpc>
                <a:spcPct val="90000"/>
              </a:lnSpc>
              <a:buClr>
                <a:schemeClr val="accent1"/>
              </a:buClr>
              <a:buFont typeface="Wingdings" panose="05000000000000000000" pitchFamily="2" charset="2"/>
              <a:buChar char="Ø"/>
            </a:pPr>
            <a:r>
              <a:rPr lang="lv-LV" sz="1400" dirty="0">
                <a:solidFill>
                  <a:srgbClr val="000000"/>
                </a:solidFill>
              </a:rPr>
              <a:t>Eiropas kopējās nozīmes projekta "Latvijas-Lietuvas starpsavienojuma uzlabošana" (ELLI) ietvaros Conexus 2021. gadā vairākos apakšprojektos investēja kopā 1,2 milj. EUR. 2021. gadā tika pabeigtas 3 aktivitātes no 17 projekta plānotajām aktivitātēm:</a:t>
            </a:r>
          </a:p>
          <a:p>
            <a:pPr marL="171450" indent="-171450" algn="just">
              <a:buFont typeface="Wingdings" panose="05000000000000000000" pitchFamily="2" charset="2"/>
              <a:buChar char="ü"/>
            </a:pPr>
            <a:endParaRPr lang="lv-LV" sz="1400" dirty="0"/>
          </a:p>
          <a:p>
            <a:pPr marL="171450" indent="-171450" algn="just">
              <a:buFont typeface="Wingdings" panose="05000000000000000000" pitchFamily="2" charset="2"/>
              <a:buChar char="ü"/>
            </a:pPr>
            <a:endParaRPr lang="lv-LV" sz="1400" dirty="0"/>
          </a:p>
          <a:p>
            <a:pPr marL="171450" indent="-171450" algn="just">
              <a:buFont typeface="Wingdings" panose="05000000000000000000" pitchFamily="2" charset="2"/>
              <a:buChar char="ü"/>
            </a:pPr>
            <a:endParaRPr lang="lv-LV" sz="1400" dirty="0"/>
          </a:p>
          <a:p>
            <a:pPr marL="171450" indent="-171450" algn="just">
              <a:buFont typeface="Wingdings" panose="05000000000000000000" pitchFamily="2" charset="2"/>
              <a:buChar char="ü"/>
            </a:pPr>
            <a:endParaRPr lang="lv-LV" sz="1400" dirty="0"/>
          </a:p>
          <a:p>
            <a:pPr algn="just">
              <a:lnSpc>
                <a:spcPct val="90000"/>
              </a:lnSpc>
              <a:buClr>
                <a:schemeClr val="accent1"/>
              </a:buClr>
            </a:pPr>
            <a:endParaRPr lang="lv-LV" sz="1400" dirty="0">
              <a:solidFill>
                <a:srgbClr val="000000"/>
              </a:solidFill>
            </a:endParaRPr>
          </a:p>
          <a:p>
            <a:pPr marL="284400" indent="-284400" algn="just">
              <a:lnSpc>
                <a:spcPct val="90000"/>
              </a:lnSpc>
              <a:buClr>
                <a:schemeClr val="accent1"/>
              </a:buClr>
              <a:buFont typeface="Wingdings" panose="05000000000000000000" pitchFamily="2" charset="2"/>
              <a:buChar char="Ø"/>
            </a:pPr>
            <a:r>
              <a:rPr lang="lv-LV" sz="1400" dirty="0">
                <a:solidFill>
                  <a:srgbClr val="000000"/>
                </a:solidFill>
              </a:rPr>
              <a:t>veikti pārvades gāzesvada </a:t>
            </a:r>
            <a:r>
              <a:rPr lang="lv-LV" sz="1400" dirty="0" err="1">
                <a:solidFill>
                  <a:srgbClr val="000000"/>
                </a:solidFill>
              </a:rPr>
              <a:t>Izborska</a:t>
            </a:r>
            <a:r>
              <a:rPr lang="lv-LV" sz="1400" dirty="0">
                <a:solidFill>
                  <a:srgbClr val="000000"/>
                </a:solidFill>
              </a:rPr>
              <a:t> – Inčukalns PGK 16 km posma izolācijas nomaiņas darbi 4 milj. EUR apmērā, tai skaitā veicot pārvades gāzesvada pārbūves darbu zem pieciem valsts nozīmes autoceļiem un likvidējot 65 diagnostikas laikā konstatētos defektus;</a:t>
            </a:r>
          </a:p>
          <a:p>
            <a:pPr marL="284400" indent="-284400" algn="just">
              <a:lnSpc>
                <a:spcPct val="90000"/>
              </a:lnSpc>
              <a:buClr>
                <a:schemeClr val="accent1"/>
              </a:buClr>
              <a:buFont typeface="Wingdings" panose="05000000000000000000" pitchFamily="2" charset="2"/>
              <a:buChar char="Ø"/>
            </a:pPr>
            <a:endParaRPr lang="lv-LV" sz="1400" dirty="0">
              <a:solidFill>
                <a:srgbClr val="000000"/>
              </a:solidFill>
            </a:endParaRPr>
          </a:p>
          <a:p>
            <a:pPr marL="284400" indent="-284400" algn="just">
              <a:lnSpc>
                <a:spcPct val="90000"/>
              </a:lnSpc>
              <a:buClr>
                <a:schemeClr val="accent1"/>
              </a:buClr>
              <a:buFont typeface="Wingdings" panose="05000000000000000000" pitchFamily="2" charset="2"/>
              <a:buChar char="Ø"/>
            </a:pPr>
            <a:r>
              <a:rPr lang="lv-LV" sz="1400" dirty="0">
                <a:solidFill>
                  <a:srgbClr val="000000"/>
                </a:solidFill>
              </a:rPr>
              <a:t>veikts pazemes gāzes vadu remonts un pretkorozijas izolācijas atjaunošana 2 milj. EUR apmērā.</a:t>
            </a:r>
          </a:p>
          <a:p>
            <a:pPr marL="284400" indent="-284400" algn="just">
              <a:lnSpc>
                <a:spcPct val="90000"/>
              </a:lnSpc>
              <a:buClr>
                <a:schemeClr val="accent1"/>
              </a:buClr>
              <a:buFont typeface="Wingdings" panose="05000000000000000000" pitchFamily="2" charset="2"/>
              <a:buChar char="Ø"/>
            </a:pPr>
            <a:r>
              <a:rPr lang="lv-LV" sz="1400" dirty="0">
                <a:solidFill>
                  <a:srgbClr val="000000"/>
                </a:solidFill>
              </a:rPr>
              <a:t>2021. gada ietvaros tika izstrādāts būvprojekts “Pārvades gāzesvada Valdaja- Pleskava-Pleskava-Rīga 2,15 km posma pārbūve”. </a:t>
            </a:r>
          </a:p>
        </p:txBody>
      </p:sp>
      <p:sp>
        <p:nvSpPr>
          <p:cNvPr id="13" name="TextBox 12">
            <a:extLst>
              <a:ext uri="{FF2B5EF4-FFF2-40B4-BE49-F238E27FC236}">
                <a16:creationId xmlns:a16="http://schemas.microsoft.com/office/drawing/2014/main" id="{09E5E908-15E4-46EC-A313-E815D7FBB05A}"/>
              </a:ext>
            </a:extLst>
          </p:cNvPr>
          <p:cNvSpPr txBox="1"/>
          <p:nvPr/>
        </p:nvSpPr>
        <p:spPr>
          <a:xfrm>
            <a:off x="5976127" y="1226904"/>
            <a:ext cx="5774586" cy="4121128"/>
          </a:xfrm>
          <a:prstGeom prst="rect">
            <a:avLst/>
          </a:prstGeom>
          <a:noFill/>
        </p:spPr>
        <p:txBody>
          <a:bodyPr wrap="square">
            <a:spAutoFit/>
          </a:bodyPr>
          <a:lstStyle/>
          <a:p>
            <a:r>
              <a:rPr lang="en-US" sz="1400" dirty="0"/>
              <a:t>During </a:t>
            </a:r>
            <a:r>
              <a:rPr lang="lv-LV" sz="1400" dirty="0"/>
              <a:t>2021</a:t>
            </a:r>
            <a:r>
              <a:rPr lang="en-US" sz="1400" dirty="0"/>
              <a:t>, capital investments </a:t>
            </a:r>
            <a:r>
              <a:rPr lang="lv-LV" sz="1400" dirty="0"/>
              <a:t>in </a:t>
            </a:r>
            <a:r>
              <a:rPr lang="lv-LV" sz="1400" b="1" dirty="0" err="1"/>
              <a:t>transmission</a:t>
            </a:r>
            <a:r>
              <a:rPr lang="lv-LV" sz="1400" dirty="0"/>
              <a:t> </a:t>
            </a:r>
            <a:r>
              <a:rPr lang="lv-LV" sz="1400" dirty="0" err="1"/>
              <a:t>system</a:t>
            </a:r>
            <a:r>
              <a:rPr lang="lv-LV" sz="1400" dirty="0"/>
              <a:t> </a:t>
            </a:r>
            <a:r>
              <a:rPr lang="en-US" sz="1400" dirty="0"/>
              <a:t>were made in amount of 10,6</a:t>
            </a:r>
            <a:r>
              <a:rPr lang="lv-LV" sz="1400" dirty="0"/>
              <a:t> </a:t>
            </a:r>
            <a:r>
              <a:rPr lang="lv-LV" sz="1400" dirty="0" err="1"/>
              <a:t>million</a:t>
            </a:r>
            <a:r>
              <a:rPr lang="lv-LV" sz="1400" dirty="0"/>
              <a:t> EUR. </a:t>
            </a:r>
            <a:r>
              <a:rPr lang="lv-LV" sz="1400" dirty="0" err="1"/>
              <a:t>Largest</a:t>
            </a:r>
            <a:r>
              <a:rPr lang="lv-LV" sz="1400" dirty="0"/>
              <a:t> </a:t>
            </a:r>
            <a:r>
              <a:rPr lang="lv-LV" sz="1400" dirty="0" err="1"/>
              <a:t>investments</a:t>
            </a:r>
            <a:r>
              <a:rPr lang="lv-LV" sz="1400" dirty="0"/>
              <a:t>:</a:t>
            </a:r>
          </a:p>
          <a:p>
            <a:pPr marL="284400" indent="-284400" algn="just">
              <a:lnSpc>
                <a:spcPct val="90000"/>
              </a:lnSpc>
              <a:buClr>
                <a:schemeClr val="accent1"/>
              </a:buClr>
              <a:buFont typeface="Wingdings" panose="05000000000000000000" pitchFamily="2" charset="2"/>
              <a:buChar char="Ø"/>
            </a:pPr>
            <a:r>
              <a:rPr lang="en-US" sz="1400" dirty="0">
                <a:solidFill>
                  <a:srgbClr val="000000"/>
                </a:solidFill>
              </a:rPr>
              <a:t>Within the framework of the European project of common interest</a:t>
            </a:r>
            <a:r>
              <a:rPr lang="lv-LV" sz="1400" dirty="0">
                <a:solidFill>
                  <a:srgbClr val="000000"/>
                </a:solidFill>
              </a:rPr>
              <a:t> </a:t>
            </a:r>
            <a:r>
              <a:rPr lang="en-US" sz="1400" dirty="0">
                <a:solidFill>
                  <a:srgbClr val="000000"/>
                </a:solidFill>
              </a:rPr>
              <a:t>“Enhancement of Latvia -Lithuania Interconnection” (ELLI), the Company</a:t>
            </a:r>
            <a:r>
              <a:rPr lang="lv-LV" sz="1400" dirty="0">
                <a:solidFill>
                  <a:srgbClr val="000000"/>
                </a:solidFill>
              </a:rPr>
              <a:t> </a:t>
            </a:r>
            <a:r>
              <a:rPr lang="en-US" sz="1400" dirty="0">
                <a:solidFill>
                  <a:srgbClr val="000000"/>
                </a:solidFill>
              </a:rPr>
              <a:t>invested a total of 1,2 million EUR in several sub-projects during</a:t>
            </a:r>
            <a:r>
              <a:rPr lang="lv-LV" sz="1400" dirty="0">
                <a:solidFill>
                  <a:srgbClr val="000000"/>
                </a:solidFill>
              </a:rPr>
              <a:t> </a:t>
            </a:r>
            <a:r>
              <a:rPr lang="en-US" sz="1400" dirty="0">
                <a:solidFill>
                  <a:srgbClr val="000000"/>
                </a:solidFill>
              </a:rPr>
              <a:t>2021. During the reporting period 3 activities out of 17 planned</a:t>
            </a:r>
            <a:r>
              <a:rPr lang="lv-LV" sz="1400" dirty="0">
                <a:solidFill>
                  <a:srgbClr val="000000"/>
                </a:solidFill>
              </a:rPr>
              <a:t> </a:t>
            </a:r>
            <a:r>
              <a:rPr lang="lv-LV" sz="1400" dirty="0" err="1">
                <a:solidFill>
                  <a:srgbClr val="000000"/>
                </a:solidFill>
              </a:rPr>
              <a:t>activities</a:t>
            </a:r>
            <a:r>
              <a:rPr lang="lv-LV" sz="1400" dirty="0">
                <a:solidFill>
                  <a:srgbClr val="000000"/>
                </a:solidFill>
              </a:rPr>
              <a:t> </a:t>
            </a:r>
            <a:r>
              <a:rPr lang="lv-LV" sz="1400" dirty="0" err="1">
                <a:solidFill>
                  <a:srgbClr val="000000"/>
                </a:solidFill>
              </a:rPr>
              <a:t>have</a:t>
            </a:r>
            <a:r>
              <a:rPr lang="lv-LV" sz="1400" dirty="0">
                <a:solidFill>
                  <a:srgbClr val="000000"/>
                </a:solidFill>
              </a:rPr>
              <a:t> </a:t>
            </a:r>
            <a:r>
              <a:rPr lang="lv-LV" sz="1400" dirty="0" err="1">
                <a:solidFill>
                  <a:srgbClr val="000000"/>
                </a:solidFill>
              </a:rPr>
              <a:t>been</a:t>
            </a:r>
            <a:r>
              <a:rPr lang="lv-LV" sz="1400" dirty="0">
                <a:solidFill>
                  <a:srgbClr val="000000"/>
                </a:solidFill>
              </a:rPr>
              <a:t> </a:t>
            </a:r>
            <a:r>
              <a:rPr lang="lv-LV" sz="1400" dirty="0" err="1">
                <a:solidFill>
                  <a:srgbClr val="000000"/>
                </a:solidFill>
              </a:rPr>
              <a:t>completed</a:t>
            </a:r>
            <a:r>
              <a:rPr lang="lv-LV" sz="1400" dirty="0">
                <a:solidFill>
                  <a:srgbClr val="000000"/>
                </a:solidFill>
              </a:rPr>
              <a:t>:</a:t>
            </a:r>
          </a:p>
          <a:p>
            <a:endParaRPr lang="lv-LV" sz="1400" dirty="0"/>
          </a:p>
          <a:p>
            <a:endParaRPr lang="lv-LV" sz="1400" dirty="0"/>
          </a:p>
          <a:p>
            <a:endParaRPr lang="lv-LV" sz="1400" dirty="0"/>
          </a:p>
          <a:p>
            <a:endParaRPr lang="lv-LV" sz="1400" dirty="0"/>
          </a:p>
          <a:p>
            <a:pPr marL="284400" indent="-284400" algn="just">
              <a:lnSpc>
                <a:spcPct val="90000"/>
              </a:lnSpc>
              <a:buClr>
                <a:schemeClr val="accent1"/>
              </a:buClr>
              <a:buFont typeface="Wingdings" panose="05000000000000000000" pitchFamily="2" charset="2"/>
              <a:buChar char="Ø"/>
            </a:pPr>
            <a:r>
              <a:rPr lang="en-US" sz="1400" dirty="0">
                <a:solidFill>
                  <a:srgbClr val="000000"/>
                </a:solidFill>
              </a:rPr>
              <a:t>Replacement works of 16 km branch of TGP </a:t>
            </a:r>
            <a:r>
              <a:rPr lang="en-US" sz="1400" dirty="0" err="1">
                <a:solidFill>
                  <a:srgbClr val="000000"/>
                </a:solidFill>
              </a:rPr>
              <a:t>Izborska</a:t>
            </a:r>
            <a:r>
              <a:rPr lang="en-US" sz="1400" dirty="0">
                <a:solidFill>
                  <a:srgbClr val="000000"/>
                </a:solidFill>
              </a:rPr>
              <a:t>-Inčukalns UGS</a:t>
            </a:r>
            <a:r>
              <a:rPr lang="lv-LV" sz="1400" dirty="0">
                <a:solidFill>
                  <a:srgbClr val="000000"/>
                </a:solidFill>
              </a:rPr>
              <a:t> </a:t>
            </a:r>
            <a:r>
              <a:rPr lang="en-US" sz="1400" dirty="0">
                <a:solidFill>
                  <a:srgbClr val="000000"/>
                </a:solidFill>
              </a:rPr>
              <a:t>were completed in amount of 4 million EUR, including performing reconstruction</a:t>
            </a:r>
            <a:r>
              <a:rPr lang="lv-LV" sz="1400" dirty="0">
                <a:solidFill>
                  <a:srgbClr val="000000"/>
                </a:solidFill>
              </a:rPr>
              <a:t> </a:t>
            </a:r>
            <a:r>
              <a:rPr lang="en-US" sz="1400" dirty="0">
                <a:solidFill>
                  <a:srgbClr val="000000"/>
                </a:solidFill>
              </a:rPr>
              <a:t>works underneath 5 main roads and elimination of 65 defects</a:t>
            </a:r>
            <a:r>
              <a:rPr lang="lv-LV" sz="1400" dirty="0">
                <a:solidFill>
                  <a:srgbClr val="000000"/>
                </a:solidFill>
              </a:rPr>
              <a:t> </a:t>
            </a:r>
            <a:r>
              <a:rPr lang="en-US" sz="1400" dirty="0">
                <a:solidFill>
                  <a:srgbClr val="000000"/>
                </a:solidFill>
              </a:rPr>
              <a:t>that were detected during diagnostics</a:t>
            </a:r>
            <a:r>
              <a:rPr lang="lv-LV" sz="1400" dirty="0">
                <a:solidFill>
                  <a:srgbClr val="000000"/>
                </a:solidFill>
              </a:rPr>
              <a:t>;</a:t>
            </a:r>
          </a:p>
          <a:p>
            <a:pPr algn="just"/>
            <a:endParaRPr lang="lv-LV" sz="1400" dirty="0"/>
          </a:p>
          <a:p>
            <a:pPr marL="284400" indent="-284400" algn="just">
              <a:lnSpc>
                <a:spcPct val="90000"/>
              </a:lnSpc>
              <a:buClr>
                <a:schemeClr val="accent1"/>
              </a:buClr>
              <a:buFont typeface="Wingdings" panose="05000000000000000000" pitchFamily="2" charset="2"/>
              <a:buChar char="Ø"/>
            </a:pPr>
            <a:r>
              <a:rPr lang="en-US" sz="1400" dirty="0">
                <a:solidFill>
                  <a:srgbClr val="000000"/>
                </a:solidFill>
              </a:rPr>
              <a:t>TGP repairs and anti-corrosion isolation renewal works were performed</a:t>
            </a:r>
            <a:r>
              <a:rPr lang="lv-LV" sz="1400" dirty="0">
                <a:solidFill>
                  <a:srgbClr val="000000"/>
                </a:solidFill>
              </a:rPr>
              <a:t> </a:t>
            </a:r>
            <a:r>
              <a:rPr lang="en-US" sz="1400" dirty="0">
                <a:solidFill>
                  <a:srgbClr val="000000"/>
                </a:solidFill>
              </a:rPr>
              <a:t>in amount of 2 million EUR</a:t>
            </a:r>
            <a:r>
              <a:rPr lang="lv-LV" sz="1400" dirty="0">
                <a:solidFill>
                  <a:srgbClr val="000000"/>
                </a:solidFill>
              </a:rPr>
              <a:t>;</a:t>
            </a:r>
            <a:endParaRPr lang="en-US" sz="1400" dirty="0">
              <a:solidFill>
                <a:srgbClr val="000000"/>
              </a:solidFill>
            </a:endParaRPr>
          </a:p>
          <a:p>
            <a:pPr marL="284400" indent="-284400" algn="just">
              <a:lnSpc>
                <a:spcPct val="90000"/>
              </a:lnSpc>
              <a:buClr>
                <a:schemeClr val="accent1"/>
              </a:buClr>
              <a:buFont typeface="Wingdings" panose="05000000000000000000" pitchFamily="2" charset="2"/>
              <a:buChar char="Ø"/>
            </a:pPr>
            <a:r>
              <a:rPr lang="en-US" sz="1400" dirty="0">
                <a:solidFill>
                  <a:srgbClr val="000000"/>
                </a:solidFill>
              </a:rPr>
              <a:t>During 2021, a construction project “Reconstruction of 2,15 km branch of transmission</a:t>
            </a:r>
            <a:r>
              <a:rPr lang="lv-LV" sz="1400" dirty="0">
                <a:solidFill>
                  <a:srgbClr val="000000"/>
                </a:solidFill>
              </a:rPr>
              <a:t> </a:t>
            </a:r>
            <a:r>
              <a:rPr lang="lv-LV" sz="1400" dirty="0" err="1">
                <a:solidFill>
                  <a:srgbClr val="000000"/>
                </a:solidFill>
              </a:rPr>
              <a:t>gas</a:t>
            </a:r>
            <a:r>
              <a:rPr lang="lv-LV" sz="1400" dirty="0">
                <a:solidFill>
                  <a:srgbClr val="000000"/>
                </a:solidFill>
              </a:rPr>
              <a:t> </a:t>
            </a:r>
            <a:r>
              <a:rPr lang="lv-LV" sz="1400" dirty="0" err="1">
                <a:solidFill>
                  <a:srgbClr val="000000"/>
                </a:solidFill>
              </a:rPr>
              <a:t>pipeline</a:t>
            </a:r>
            <a:r>
              <a:rPr lang="lv-LV" sz="1400" dirty="0">
                <a:solidFill>
                  <a:srgbClr val="000000"/>
                </a:solidFill>
              </a:rPr>
              <a:t> Valdaja-Pleskava-Rīga” </a:t>
            </a:r>
            <a:r>
              <a:rPr lang="lv-LV" sz="1400" dirty="0" err="1">
                <a:solidFill>
                  <a:srgbClr val="000000"/>
                </a:solidFill>
              </a:rPr>
              <a:t>was</a:t>
            </a:r>
            <a:r>
              <a:rPr lang="lv-LV" sz="1400" dirty="0">
                <a:solidFill>
                  <a:srgbClr val="000000"/>
                </a:solidFill>
              </a:rPr>
              <a:t> </a:t>
            </a:r>
            <a:r>
              <a:rPr lang="lv-LV" sz="1400" dirty="0" err="1">
                <a:solidFill>
                  <a:srgbClr val="000000"/>
                </a:solidFill>
              </a:rPr>
              <a:t>devised</a:t>
            </a:r>
            <a:r>
              <a:rPr lang="lv-LV" sz="1400" dirty="0">
                <a:solidFill>
                  <a:srgbClr val="000000"/>
                </a:solidFill>
              </a:rPr>
              <a:t>. </a:t>
            </a:r>
          </a:p>
        </p:txBody>
      </p:sp>
      <p:sp>
        <p:nvSpPr>
          <p:cNvPr id="24" name="TextBox 23">
            <a:extLst>
              <a:ext uri="{FF2B5EF4-FFF2-40B4-BE49-F238E27FC236}">
                <a16:creationId xmlns:a16="http://schemas.microsoft.com/office/drawing/2014/main" id="{958D4B0E-919B-48D3-8F16-BF16AFF5959B}"/>
              </a:ext>
            </a:extLst>
          </p:cNvPr>
          <p:cNvSpPr txBox="1"/>
          <p:nvPr/>
        </p:nvSpPr>
        <p:spPr>
          <a:xfrm>
            <a:off x="656604" y="2420912"/>
            <a:ext cx="5201806" cy="954107"/>
          </a:xfrm>
          <a:prstGeom prst="rect">
            <a:avLst/>
          </a:prstGeom>
          <a:noFill/>
        </p:spPr>
        <p:txBody>
          <a:bodyPr wrap="square">
            <a:spAutoFit/>
          </a:bodyPr>
          <a:lstStyle/>
          <a:p>
            <a:pPr marL="171450" indent="-171450" algn="just">
              <a:buFont typeface="Arial" panose="020B0604020202020204" pitchFamily="34" charset="0"/>
              <a:buChar char="•"/>
            </a:pPr>
            <a:r>
              <a:rPr lang="lv-LV" sz="1400" dirty="0"/>
              <a:t>pārvades gāzesvada kompleksā diagnostika;</a:t>
            </a:r>
          </a:p>
          <a:p>
            <a:pPr marL="171450" indent="-171450" algn="just">
              <a:buFont typeface="Arial" panose="020B0604020202020204" pitchFamily="34" charset="0"/>
              <a:buChar char="•"/>
            </a:pPr>
            <a:r>
              <a:rPr lang="lv-LV" sz="1400" dirty="0"/>
              <a:t>pārvades gāzesvada Rīga – Inčukalna PGK posmu pārbūve pie pieslēgšanās mezgla uz gāzes regulēšanas staciju “Rīga-1”;</a:t>
            </a:r>
          </a:p>
          <a:p>
            <a:pPr marL="171450" indent="-171450" algn="just">
              <a:buFont typeface="Arial" panose="020B0604020202020204" pitchFamily="34" charset="0"/>
              <a:buChar char="•"/>
            </a:pPr>
            <a:r>
              <a:rPr lang="lv-LV" sz="1400" dirty="0"/>
              <a:t>pārvades gāzesvada Rīga – Paņeveža pieslēgšanās mezgla pārbūve.</a:t>
            </a:r>
          </a:p>
        </p:txBody>
      </p:sp>
      <p:sp>
        <p:nvSpPr>
          <p:cNvPr id="25" name="TextBox 24">
            <a:extLst>
              <a:ext uri="{FF2B5EF4-FFF2-40B4-BE49-F238E27FC236}">
                <a16:creationId xmlns:a16="http://schemas.microsoft.com/office/drawing/2014/main" id="{32976B47-2458-42C3-A9FB-9E20F745B511}"/>
              </a:ext>
            </a:extLst>
          </p:cNvPr>
          <p:cNvSpPr txBox="1"/>
          <p:nvPr/>
        </p:nvSpPr>
        <p:spPr>
          <a:xfrm>
            <a:off x="6280843" y="2605742"/>
            <a:ext cx="5519888" cy="954107"/>
          </a:xfrm>
          <a:prstGeom prst="rect">
            <a:avLst/>
          </a:prstGeom>
          <a:noFill/>
        </p:spPr>
        <p:txBody>
          <a:bodyPr wrap="square">
            <a:spAutoFit/>
          </a:bodyPr>
          <a:lstStyle/>
          <a:p>
            <a:pPr marL="171450" indent="-171450" algn="just">
              <a:buFont typeface="Arial" panose="020B0604020202020204" pitchFamily="34" charset="0"/>
              <a:buChar char="•"/>
            </a:pPr>
            <a:r>
              <a:rPr lang="en-US" sz="1400" dirty="0"/>
              <a:t>Complex diagnostics of transmission gas pipelines (TGP);</a:t>
            </a:r>
          </a:p>
          <a:p>
            <a:pPr marL="171450" indent="-171450" algn="just">
              <a:buFont typeface="Arial" panose="020B0604020202020204" pitchFamily="34" charset="0"/>
              <a:buChar char="•"/>
            </a:pPr>
            <a:r>
              <a:rPr lang="en-US" sz="1400" dirty="0" err="1"/>
              <a:t>econstruction</a:t>
            </a:r>
            <a:r>
              <a:rPr lang="en-US" sz="1400" dirty="0"/>
              <a:t> of TGP Riga-Inčukalns UGS branches at the connection</a:t>
            </a:r>
            <a:r>
              <a:rPr lang="lv-LV" sz="1400" dirty="0"/>
              <a:t> </a:t>
            </a:r>
            <a:r>
              <a:rPr lang="en-US" sz="1400" dirty="0"/>
              <a:t>valve to the gas regulation station “Riga-1”</a:t>
            </a:r>
            <a:r>
              <a:rPr lang="lv-LV" sz="1400" dirty="0"/>
              <a:t>;</a:t>
            </a:r>
            <a:endParaRPr lang="en-US" sz="1400" dirty="0"/>
          </a:p>
          <a:p>
            <a:pPr marL="171450" indent="-171450" algn="just">
              <a:buFont typeface="Arial" panose="020B0604020202020204" pitchFamily="34" charset="0"/>
              <a:buChar char="•"/>
            </a:pPr>
            <a:r>
              <a:rPr lang="en-US" sz="1400" dirty="0"/>
              <a:t>Reconstruction of TGP </a:t>
            </a:r>
            <a:r>
              <a:rPr lang="en-US" sz="1400" dirty="0" err="1"/>
              <a:t>Rīga-Paņeveža</a:t>
            </a:r>
            <a:r>
              <a:rPr lang="en-US" sz="1400" dirty="0"/>
              <a:t> connection valve.</a:t>
            </a:r>
            <a:endParaRPr lang="lv-LV" sz="1400" dirty="0"/>
          </a:p>
        </p:txBody>
      </p:sp>
    </p:spTree>
    <p:extLst>
      <p:ext uri="{BB962C8B-B14F-4D97-AF65-F5344CB8AC3E}">
        <p14:creationId xmlns:p14="http://schemas.microsoft.com/office/powerpoint/2010/main" val="3410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sp>
        <p:nvSpPr>
          <p:cNvPr id="2" name="TextBox 1">
            <a:extLst>
              <a:ext uri="{FF2B5EF4-FFF2-40B4-BE49-F238E27FC236}">
                <a16:creationId xmlns:a16="http://schemas.microsoft.com/office/drawing/2014/main" id="{BBAFDB99-6E4D-47AC-85E4-2ED2D283772A}"/>
              </a:ext>
            </a:extLst>
          </p:cNvPr>
          <p:cNvSpPr txBox="1"/>
          <p:nvPr/>
        </p:nvSpPr>
        <p:spPr>
          <a:xfrm>
            <a:off x="6432683" y="5624160"/>
            <a:ext cx="4641550" cy="246221"/>
          </a:xfrm>
          <a:prstGeom prst="rect">
            <a:avLst/>
          </a:prstGeom>
          <a:noFill/>
        </p:spPr>
        <p:txBody>
          <a:bodyPr wrap="square" rtlCol="0">
            <a:spAutoFit/>
          </a:bodyPr>
          <a:lstStyle/>
          <a:p>
            <a:r>
              <a:rPr lang="lv-LV" sz="1000" i="1" dirty="0"/>
              <a:t>EBITDA = </a:t>
            </a:r>
            <a:r>
              <a:rPr lang="lv-LV" sz="1000" i="1" dirty="0" err="1"/>
              <a:t>earnings</a:t>
            </a:r>
            <a:r>
              <a:rPr lang="lv-LV" sz="1000" i="1" dirty="0"/>
              <a:t> </a:t>
            </a:r>
            <a:r>
              <a:rPr lang="lv-LV" sz="1000" i="1" dirty="0" err="1"/>
              <a:t>before</a:t>
            </a:r>
            <a:r>
              <a:rPr lang="lv-LV" sz="1000" i="1" dirty="0"/>
              <a:t> </a:t>
            </a:r>
            <a:r>
              <a:rPr lang="lv-LV" sz="1000" i="1" dirty="0" err="1"/>
              <a:t>interest</a:t>
            </a:r>
            <a:r>
              <a:rPr lang="lv-LV" sz="1000" i="1" dirty="0"/>
              <a:t>, </a:t>
            </a:r>
            <a:r>
              <a:rPr lang="lv-LV" sz="1000" i="1" dirty="0" err="1"/>
              <a:t>taxation</a:t>
            </a:r>
            <a:r>
              <a:rPr lang="lv-LV" sz="1000" i="1" dirty="0"/>
              <a:t>, </a:t>
            </a:r>
            <a:r>
              <a:rPr lang="lv-LV" sz="1000" i="1" dirty="0" err="1"/>
              <a:t>depreciation</a:t>
            </a:r>
            <a:r>
              <a:rPr lang="lv-LV" sz="1000" i="1" dirty="0"/>
              <a:t> &amp; </a:t>
            </a:r>
            <a:r>
              <a:rPr lang="lv-LV" sz="1000" i="1" dirty="0" err="1"/>
              <a:t>amortisation</a:t>
            </a:r>
            <a:endParaRPr lang="lv-LV" sz="1000" i="1" dirty="0"/>
          </a:p>
        </p:txBody>
      </p:sp>
      <p:sp>
        <p:nvSpPr>
          <p:cNvPr id="9" name="TextBox 8">
            <a:extLst>
              <a:ext uri="{FF2B5EF4-FFF2-40B4-BE49-F238E27FC236}">
                <a16:creationId xmlns:a16="http://schemas.microsoft.com/office/drawing/2014/main" id="{AB21D5DD-38F1-4CA3-91F1-127DD816EDBF}"/>
              </a:ext>
            </a:extLst>
          </p:cNvPr>
          <p:cNvSpPr txBox="1"/>
          <p:nvPr/>
        </p:nvSpPr>
        <p:spPr>
          <a:xfrm>
            <a:off x="480022" y="5608979"/>
            <a:ext cx="5185609" cy="246221"/>
          </a:xfrm>
          <a:prstGeom prst="rect">
            <a:avLst/>
          </a:prstGeom>
          <a:noFill/>
        </p:spPr>
        <p:txBody>
          <a:bodyPr wrap="square" rtlCol="0">
            <a:spAutoFit/>
          </a:bodyPr>
          <a:lstStyle/>
          <a:p>
            <a:r>
              <a:rPr lang="lv-LV" sz="1000" i="1" dirty="0"/>
              <a:t>EBITDA = peļņa pirms procentiem, uzņēmumu ienākuma nodokļa, nolietojuma un amortizācijas</a:t>
            </a:r>
          </a:p>
        </p:txBody>
      </p:sp>
      <p:graphicFrame>
        <p:nvGraphicFramePr>
          <p:cNvPr id="10" name="Chart 9">
            <a:extLst>
              <a:ext uri="{FF2B5EF4-FFF2-40B4-BE49-F238E27FC236}">
                <a16:creationId xmlns:a16="http://schemas.microsoft.com/office/drawing/2014/main" id="{50841C31-2D58-4865-85E8-3B4140CDC433}"/>
              </a:ext>
            </a:extLst>
          </p:cNvPr>
          <p:cNvGraphicFramePr>
            <a:graphicFrameLocks/>
          </p:cNvGraphicFramePr>
          <p:nvPr>
            <p:extLst>
              <p:ext uri="{D42A27DB-BD31-4B8C-83A1-F6EECF244321}">
                <p14:modId xmlns:p14="http://schemas.microsoft.com/office/powerpoint/2010/main" val="4119515750"/>
              </p:ext>
            </p:extLst>
          </p:nvPr>
        </p:nvGraphicFramePr>
        <p:xfrm>
          <a:off x="530331" y="1125910"/>
          <a:ext cx="4792296" cy="2122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9A9B2D55-5A30-45CC-8558-16095539D6A7}"/>
              </a:ext>
            </a:extLst>
          </p:cNvPr>
          <p:cNvGraphicFramePr>
            <a:graphicFrameLocks/>
          </p:cNvGraphicFramePr>
          <p:nvPr>
            <p:extLst>
              <p:ext uri="{D42A27DB-BD31-4B8C-83A1-F6EECF244321}">
                <p14:modId xmlns:p14="http://schemas.microsoft.com/office/powerpoint/2010/main" val="917364740"/>
              </p:ext>
            </p:extLst>
          </p:nvPr>
        </p:nvGraphicFramePr>
        <p:xfrm>
          <a:off x="516994" y="3429000"/>
          <a:ext cx="4792296" cy="1764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09547B2-B9D5-4B48-AD74-A5B02BD4122A}"/>
              </a:ext>
            </a:extLst>
          </p:cNvPr>
          <p:cNvGraphicFramePr>
            <a:graphicFrameLocks/>
          </p:cNvGraphicFramePr>
          <p:nvPr>
            <p:extLst>
              <p:ext uri="{D42A27DB-BD31-4B8C-83A1-F6EECF244321}">
                <p14:modId xmlns:p14="http://schemas.microsoft.com/office/powerpoint/2010/main" val="1741986821"/>
              </p:ext>
            </p:extLst>
          </p:nvPr>
        </p:nvGraphicFramePr>
        <p:xfrm>
          <a:off x="6365657" y="1125910"/>
          <a:ext cx="4948337" cy="2122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361C7090-0002-46A7-A5B9-21BB87B1A56C}"/>
              </a:ext>
            </a:extLst>
          </p:cNvPr>
          <p:cNvGraphicFramePr>
            <a:graphicFrameLocks/>
          </p:cNvGraphicFramePr>
          <p:nvPr>
            <p:extLst>
              <p:ext uri="{D42A27DB-BD31-4B8C-83A1-F6EECF244321}">
                <p14:modId xmlns:p14="http://schemas.microsoft.com/office/powerpoint/2010/main" val="1089373600"/>
              </p:ext>
            </p:extLst>
          </p:nvPr>
        </p:nvGraphicFramePr>
        <p:xfrm>
          <a:off x="6365657" y="3307477"/>
          <a:ext cx="4948337" cy="20512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012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9605-B94A-49D5-BCCC-199D0009DB22}"/>
              </a:ext>
            </a:extLst>
          </p:cNvPr>
          <p:cNvSpPr>
            <a:spLocks noGrp="1"/>
          </p:cNvSpPr>
          <p:nvPr>
            <p:ph type="title"/>
          </p:nvPr>
        </p:nvSpPr>
        <p:spPr>
          <a:xfrm>
            <a:off x="581891" y="554088"/>
            <a:ext cx="11091552" cy="509086"/>
          </a:xfrm>
        </p:spPr>
        <p:txBody>
          <a:bodyPr>
            <a:normAutofit/>
          </a:bodyPr>
          <a:lstStyle/>
          <a:p>
            <a:r>
              <a:rPr lang="en-GB" sz="2800" b="1" dirty="0"/>
              <a:t>EBITDA </a:t>
            </a:r>
            <a:r>
              <a:rPr lang="lv-LV" sz="2800" b="1" dirty="0"/>
              <a:t>un segmentu dalījums</a:t>
            </a:r>
            <a:r>
              <a:rPr lang="lv-LV" dirty="0"/>
              <a:t> / </a:t>
            </a:r>
            <a:r>
              <a:rPr lang="en-GB" sz="2800" b="1" dirty="0">
                <a:solidFill>
                  <a:srgbClr val="776F89"/>
                </a:solidFill>
              </a:rPr>
              <a:t>EBITDA </a:t>
            </a:r>
            <a:r>
              <a:rPr lang="en-GB" dirty="0">
                <a:solidFill>
                  <a:srgbClr val="776F89"/>
                </a:solidFill>
              </a:rPr>
              <a:t>and segment split</a:t>
            </a:r>
            <a:r>
              <a:rPr lang="en-GB" sz="2800" b="1" dirty="0">
                <a:solidFill>
                  <a:srgbClr val="776F89"/>
                </a:solidFill>
              </a:rPr>
              <a:t> </a:t>
            </a:r>
            <a:r>
              <a:rPr lang="en-GB" sz="2800" b="0" dirty="0"/>
              <a:t>`000 EUR</a:t>
            </a:r>
          </a:p>
        </p:txBody>
      </p:sp>
      <p:graphicFrame>
        <p:nvGraphicFramePr>
          <p:cNvPr id="11" name="Chart 10">
            <a:extLst>
              <a:ext uri="{FF2B5EF4-FFF2-40B4-BE49-F238E27FC236}">
                <a16:creationId xmlns:a16="http://schemas.microsoft.com/office/drawing/2014/main" id="{A5A12274-48EE-4789-BBCB-8B47A47FDE0F}"/>
              </a:ext>
            </a:extLst>
          </p:cNvPr>
          <p:cNvGraphicFramePr>
            <a:graphicFrameLocks/>
          </p:cNvGraphicFramePr>
          <p:nvPr>
            <p:extLst>
              <p:ext uri="{D42A27DB-BD31-4B8C-83A1-F6EECF244321}">
                <p14:modId xmlns:p14="http://schemas.microsoft.com/office/powerpoint/2010/main" val="487069175"/>
              </p:ext>
            </p:extLst>
          </p:nvPr>
        </p:nvGraphicFramePr>
        <p:xfrm>
          <a:off x="9727" y="1240794"/>
          <a:ext cx="2572699" cy="2188206"/>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3">
            <a:extLst>
              <a:ext uri="{FF2B5EF4-FFF2-40B4-BE49-F238E27FC236}">
                <a16:creationId xmlns:a16="http://schemas.microsoft.com/office/drawing/2014/main" id="{1955C7F1-13A0-4166-BE4D-EB4E50711B70}"/>
              </a:ext>
            </a:extLst>
          </p:cNvPr>
          <p:cNvSpPr txBox="1">
            <a:spLocks/>
          </p:cNvSpPr>
          <p:nvPr/>
        </p:nvSpPr>
        <p:spPr>
          <a:xfrm>
            <a:off x="6848449" y="1188518"/>
            <a:ext cx="5040000" cy="14568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gn="just">
              <a:buFont typeface="Wingdings" panose="05000000000000000000" pitchFamily="2" charset="2"/>
              <a:buChar char="Ø"/>
            </a:pPr>
            <a:r>
              <a:rPr lang="lv-LV" sz="1600" dirty="0">
                <a:solidFill>
                  <a:srgbClr val="000000"/>
                </a:solidFill>
                <a:latin typeface="+mn-lt"/>
              </a:rPr>
              <a:t>EBITDA pieauga par 12%, sasniedzot 33.6 milj. EUR;</a:t>
            </a:r>
          </a:p>
          <a:p>
            <a:pPr marL="284400" indent="-284400" algn="just">
              <a:buFont typeface="Wingdings" panose="05000000000000000000" pitchFamily="2" charset="2"/>
              <a:buChar char="Ø"/>
            </a:pPr>
            <a:r>
              <a:rPr lang="lv-LV" sz="1600" dirty="0">
                <a:solidFill>
                  <a:srgbClr val="000000"/>
                </a:solidFill>
                <a:latin typeface="+mn-lt"/>
              </a:rPr>
              <a:t>Galvenais pozitīvais </a:t>
            </a:r>
            <a:r>
              <a:rPr lang="lv-LV" sz="1600" dirty="0">
                <a:solidFill>
                  <a:schemeClr val="bg1">
                    <a:lumMod val="10000"/>
                  </a:schemeClr>
                </a:solidFill>
                <a:latin typeface="+mn-lt"/>
              </a:rPr>
              <a:t>efekts – ieņēmumu pieaugums par 2.6 milj. EUR (lielākoties uzglabāšanas ieņēmumu efekts); un zemākas izsoles izmaksas (1.4 milj. EUR);</a:t>
            </a:r>
          </a:p>
          <a:p>
            <a:pPr marL="284400" indent="-284400" algn="just">
              <a:buFont typeface="Wingdings" panose="05000000000000000000" pitchFamily="2" charset="2"/>
              <a:buChar char="Ø"/>
            </a:pPr>
            <a:r>
              <a:rPr lang="lv-LV" sz="1600" dirty="0">
                <a:solidFill>
                  <a:srgbClr val="000000"/>
                </a:solidFill>
                <a:latin typeface="+mn-lt"/>
              </a:rPr>
              <a:t>Neto peļņa par 105 tūkst. EUR (0.8%) lielāka.</a:t>
            </a:r>
          </a:p>
        </p:txBody>
      </p:sp>
      <p:graphicFrame>
        <p:nvGraphicFramePr>
          <p:cNvPr id="8" name="Chart 7">
            <a:extLst>
              <a:ext uri="{FF2B5EF4-FFF2-40B4-BE49-F238E27FC236}">
                <a16:creationId xmlns:a16="http://schemas.microsoft.com/office/drawing/2014/main" id="{3BB947CF-F879-4510-9A14-BC77C8FBA532}"/>
              </a:ext>
            </a:extLst>
          </p:cNvPr>
          <p:cNvGraphicFramePr>
            <a:graphicFrameLocks/>
          </p:cNvGraphicFramePr>
          <p:nvPr>
            <p:extLst>
              <p:ext uri="{D42A27DB-BD31-4B8C-83A1-F6EECF244321}">
                <p14:modId xmlns:p14="http://schemas.microsoft.com/office/powerpoint/2010/main" val="3911250575"/>
              </p:ext>
            </p:extLst>
          </p:nvPr>
        </p:nvGraphicFramePr>
        <p:xfrm>
          <a:off x="2442117" y="1259506"/>
          <a:ext cx="4493942" cy="2188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8148AE6-2314-4B95-A3B4-5C94F2971F6A}"/>
              </a:ext>
            </a:extLst>
          </p:cNvPr>
          <p:cNvGraphicFramePr>
            <a:graphicFrameLocks/>
          </p:cNvGraphicFramePr>
          <p:nvPr>
            <p:extLst>
              <p:ext uri="{D42A27DB-BD31-4B8C-83A1-F6EECF244321}">
                <p14:modId xmlns:p14="http://schemas.microsoft.com/office/powerpoint/2010/main" val="767070626"/>
              </p:ext>
            </p:extLst>
          </p:nvPr>
        </p:nvGraphicFramePr>
        <p:xfrm>
          <a:off x="340894" y="3477094"/>
          <a:ext cx="6677682" cy="2530961"/>
        </p:xfrm>
        <a:graphic>
          <a:graphicData uri="http://schemas.openxmlformats.org/drawingml/2006/chart">
            <c:chart xmlns:c="http://schemas.openxmlformats.org/drawingml/2006/chart" xmlns:r="http://schemas.openxmlformats.org/officeDocument/2006/relationships" r:id="rId5"/>
          </a:graphicData>
        </a:graphic>
      </p:graphicFrame>
      <p:sp>
        <p:nvSpPr>
          <p:cNvPr id="7" name="Content Placeholder 3">
            <a:extLst>
              <a:ext uri="{FF2B5EF4-FFF2-40B4-BE49-F238E27FC236}">
                <a16:creationId xmlns:a16="http://schemas.microsoft.com/office/drawing/2014/main" id="{B6FB2EE4-37E4-404C-8AE2-50EBA348F679}"/>
              </a:ext>
            </a:extLst>
          </p:cNvPr>
          <p:cNvSpPr txBox="1">
            <a:spLocks/>
          </p:cNvSpPr>
          <p:nvPr/>
        </p:nvSpPr>
        <p:spPr>
          <a:xfrm>
            <a:off x="6840000" y="2896927"/>
            <a:ext cx="5040000" cy="14568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gn="just">
              <a:buFont typeface="Wingdings" panose="05000000000000000000" pitchFamily="2" charset="2"/>
              <a:buChar char="Ø"/>
            </a:pPr>
            <a:r>
              <a:rPr lang="en-GB" sz="1600" dirty="0">
                <a:solidFill>
                  <a:srgbClr val="776F89"/>
                </a:solidFill>
                <a:latin typeface="+mn-lt"/>
              </a:rPr>
              <a:t>EBITDA increased by 12%, reached </a:t>
            </a:r>
            <a:r>
              <a:rPr lang="lv-LV" sz="1600" dirty="0">
                <a:solidFill>
                  <a:srgbClr val="776F89"/>
                </a:solidFill>
                <a:latin typeface="+mn-lt"/>
              </a:rPr>
              <a:t>33.6</a:t>
            </a:r>
            <a:r>
              <a:rPr lang="en-GB" sz="1600" dirty="0">
                <a:solidFill>
                  <a:srgbClr val="776F89"/>
                </a:solidFill>
                <a:latin typeface="+mn-lt"/>
              </a:rPr>
              <a:t> </a:t>
            </a:r>
            <a:r>
              <a:rPr lang="en-GB" sz="1600" dirty="0" err="1">
                <a:solidFill>
                  <a:srgbClr val="776F89"/>
                </a:solidFill>
                <a:latin typeface="+mn-lt"/>
              </a:rPr>
              <a:t>mio</a:t>
            </a:r>
            <a:r>
              <a:rPr lang="en-GB" sz="1600" dirty="0">
                <a:solidFill>
                  <a:srgbClr val="776F89"/>
                </a:solidFill>
                <a:latin typeface="+mn-lt"/>
              </a:rPr>
              <a:t> EUR;</a:t>
            </a:r>
          </a:p>
          <a:p>
            <a:pPr marL="284400" indent="-284400" algn="just">
              <a:buFont typeface="Wingdings" panose="05000000000000000000" pitchFamily="2" charset="2"/>
              <a:buChar char="Ø"/>
            </a:pPr>
            <a:r>
              <a:rPr lang="lv-LV" sz="1600" dirty="0" err="1">
                <a:solidFill>
                  <a:srgbClr val="776F89"/>
                </a:solidFill>
                <a:latin typeface="+mn-lt"/>
              </a:rPr>
              <a:t>The</a:t>
            </a:r>
            <a:r>
              <a:rPr lang="lv-LV" sz="1600" dirty="0">
                <a:solidFill>
                  <a:srgbClr val="776F89"/>
                </a:solidFill>
                <a:latin typeface="+mn-lt"/>
              </a:rPr>
              <a:t> m</a:t>
            </a:r>
            <a:r>
              <a:rPr lang="en-GB" sz="1600" dirty="0">
                <a:solidFill>
                  <a:srgbClr val="776F89"/>
                </a:solidFill>
                <a:latin typeface="+mn-lt"/>
              </a:rPr>
              <a:t>ain positive </a:t>
            </a:r>
            <a:r>
              <a:rPr lang="lv-LV" sz="1600" dirty="0" err="1">
                <a:solidFill>
                  <a:srgbClr val="776F89"/>
                </a:solidFill>
                <a:latin typeface="+mn-lt"/>
              </a:rPr>
              <a:t>impact</a:t>
            </a:r>
            <a:r>
              <a:rPr lang="lv-LV" sz="1600" dirty="0">
                <a:solidFill>
                  <a:srgbClr val="776F89"/>
                </a:solidFill>
                <a:latin typeface="+mn-lt"/>
              </a:rPr>
              <a:t> -</a:t>
            </a:r>
            <a:r>
              <a:rPr lang="en-GB" sz="1600" dirty="0">
                <a:solidFill>
                  <a:srgbClr val="776F89"/>
                </a:solidFill>
                <a:latin typeface="+mn-lt"/>
              </a:rPr>
              <a:t> </a:t>
            </a:r>
            <a:r>
              <a:rPr lang="lv-LV" sz="1600" dirty="0" err="1">
                <a:solidFill>
                  <a:srgbClr val="776F89"/>
                </a:solidFill>
                <a:latin typeface="+mn-lt"/>
              </a:rPr>
              <a:t>revenue</a:t>
            </a:r>
            <a:r>
              <a:rPr lang="lv-LV" sz="1600" dirty="0">
                <a:solidFill>
                  <a:srgbClr val="776F89"/>
                </a:solidFill>
                <a:latin typeface="+mn-lt"/>
              </a:rPr>
              <a:t> </a:t>
            </a:r>
            <a:r>
              <a:rPr lang="lv-LV" sz="1600" dirty="0" err="1">
                <a:solidFill>
                  <a:srgbClr val="776F89"/>
                </a:solidFill>
                <a:latin typeface="+mn-lt"/>
              </a:rPr>
              <a:t>increase</a:t>
            </a:r>
            <a:r>
              <a:rPr lang="lv-LV" sz="1600" dirty="0">
                <a:solidFill>
                  <a:srgbClr val="776F89"/>
                </a:solidFill>
                <a:latin typeface="+mn-lt"/>
              </a:rPr>
              <a:t> </a:t>
            </a:r>
            <a:r>
              <a:rPr lang="lv-LV" sz="1600" dirty="0" err="1">
                <a:solidFill>
                  <a:srgbClr val="776F89"/>
                </a:solidFill>
                <a:latin typeface="+mn-lt"/>
              </a:rPr>
              <a:t>by</a:t>
            </a:r>
            <a:r>
              <a:rPr lang="lv-LV" sz="1600" dirty="0">
                <a:solidFill>
                  <a:srgbClr val="776F89"/>
                </a:solidFill>
                <a:latin typeface="+mn-lt"/>
              </a:rPr>
              <a:t> 2.6 </a:t>
            </a:r>
            <a:r>
              <a:rPr lang="lv-LV" sz="1600" dirty="0" err="1">
                <a:solidFill>
                  <a:srgbClr val="776F89"/>
                </a:solidFill>
                <a:latin typeface="+mn-lt"/>
              </a:rPr>
              <a:t>mio</a:t>
            </a:r>
            <a:r>
              <a:rPr lang="lv-LV" sz="1600" dirty="0">
                <a:solidFill>
                  <a:srgbClr val="776F89"/>
                </a:solidFill>
                <a:latin typeface="+mn-lt"/>
              </a:rPr>
              <a:t> EUR (</a:t>
            </a:r>
            <a:r>
              <a:rPr lang="lv-LV" sz="1600" dirty="0" err="1">
                <a:solidFill>
                  <a:srgbClr val="776F89"/>
                </a:solidFill>
                <a:latin typeface="+mn-lt"/>
              </a:rPr>
              <a:t>mainly</a:t>
            </a:r>
            <a:r>
              <a:rPr lang="lv-LV" sz="1600" dirty="0">
                <a:solidFill>
                  <a:srgbClr val="776F89"/>
                </a:solidFill>
                <a:latin typeface="+mn-lt"/>
              </a:rPr>
              <a:t> </a:t>
            </a:r>
            <a:r>
              <a:rPr lang="en-GB" sz="1600" dirty="0">
                <a:solidFill>
                  <a:srgbClr val="776F89"/>
                </a:solidFill>
                <a:latin typeface="+mn-lt"/>
              </a:rPr>
              <a:t>storage revenue</a:t>
            </a:r>
            <a:r>
              <a:rPr lang="lv-LV" sz="1600" dirty="0">
                <a:solidFill>
                  <a:srgbClr val="776F89"/>
                </a:solidFill>
                <a:latin typeface="+mn-lt"/>
              </a:rPr>
              <a:t> </a:t>
            </a:r>
            <a:r>
              <a:rPr lang="lv-LV" sz="1600" dirty="0" err="1">
                <a:solidFill>
                  <a:srgbClr val="776F89"/>
                </a:solidFill>
                <a:latin typeface="+mn-lt"/>
              </a:rPr>
              <a:t>effect</a:t>
            </a:r>
            <a:r>
              <a:rPr lang="lv-LV" sz="1600" dirty="0">
                <a:solidFill>
                  <a:srgbClr val="776F89"/>
                </a:solidFill>
                <a:latin typeface="+mn-lt"/>
              </a:rPr>
              <a:t>) </a:t>
            </a:r>
            <a:r>
              <a:rPr lang="lv-LV" sz="1600" dirty="0" err="1">
                <a:solidFill>
                  <a:srgbClr val="776F89"/>
                </a:solidFill>
                <a:latin typeface="+mn-lt"/>
              </a:rPr>
              <a:t>and</a:t>
            </a:r>
            <a:r>
              <a:rPr lang="lv-LV" sz="1600" dirty="0">
                <a:solidFill>
                  <a:srgbClr val="776F89"/>
                </a:solidFill>
                <a:latin typeface="+mn-lt"/>
              </a:rPr>
              <a:t> </a:t>
            </a:r>
            <a:r>
              <a:rPr lang="lv-LV" sz="1600" dirty="0" err="1">
                <a:solidFill>
                  <a:srgbClr val="776F89"/>
                </a:solidFill>
                <a:latin typeface="+mn-lt"/>
              </a:rPr>
              <a:t>the</a:t>
            </a:r>
            <a:r>
              <a:rPr lang="lv-LV" sz="1600" dirty="0">
                <a:solidFill>
                  <a:srgbClr val="776F89"/>
                </a:solidFill>
                <a:latin typeface="+mn-lt"/>
              </a:rPr>
              <a:t> </a:t>
            </a:r>
            <a:r>
              <a:rPr lang="en-GB" sz="1600" dirty="0">
                <a:solidFill>
                  <a:srgbClr val="776F89"/>
                </a:solidFill>
                <a:latin typeface="+mn-lt"/>
              </a:rPr>
              <a:t>lower Auction expenses</a:t>
            </a:r>
            <a:r>
              <a:rPr lang="lv-LV" sz="1600" dirty="0">
                <a:solidFill>
                  <a:srgbClr val="776F89"/>
                </a:solidFill>
                <a:latin typeface="+mn-lt"/>
              </a:rPr>
              <a:t> (1.4 </a:t>
            </a:r>
            <a:r>
              <a:rPr lang="lv-LV" sz="1600" dirty="0" err="1">
                <a:solidFill>
                  <a:srgbClr val="776F89"/>
                </a:solidFill>
                <a:latin typeface="+mn-lt"/>
              </a:rPr>
              <a:t>mio</a:t>
            </a:r>
            <a:r>
              <a:rPr lang="lv-LV" sz="1600" dirty="0">
                <a:solidFill>
                  <a:srgbClr val="776F89"/>
                </a:solidFill>
                <a:latin typeface="+mn-lt"/>
              </a:rPr>
              <a:t> EUR)</a:t>
            </a:r>
            <a:r>
              <a:rPr lang="en-GB" sz="1600" dirty="0">
                <a:solidFill>
                  <a:srgbClr val="776F89"/>
                </a:solidFill>
                <a:latin typeface="+mn-lt"/>
              </a:rPr>
              <a:t>;</a:t>
            </a:r>
          </a:p>
          <a:p>
            <a:pPr marL="284400" indent="-284400" algn="just">
              <a:buFont typeface="Wingdings" panose="05000000000000000000" pitchFamily="2" charset="2"/>
              <a:buChar char="Ø"/>
            </a:pPr>
            <a:r>
              <a:rPr lang="en-GB" sz="1600" dirty="0">
                <a:solidFill>
                  <a:srgbClr val="776F89"/>
                </a:solidFill>
                <a:latin typeface="+mn-lt"/>
              </a:rPr>
              <a:t>Net profit </a:t>
            </a:r>
            <a:r>
              <a:rPr lang="lv-LV" sz="1600" dirty="0">
                <a:solidFill>
                  <a:srgbClr val="776F89"/>
                </a:solidFill>
                <a:latin typeface="+mn-lt"/>
              </a:rPr>
              <a:t>105 </a:t>
            </a:r>
            <a:r>
              <a:rPr lang="en-GB" sz="1600" dirty="0" err="1">
                <a:solidFill>
                  <a:srgbClr val="776F89"/>
                </a:solidFill>
                <a:latin typeface="+mn-lt"/>
              </a:rPr>
              <a:t>kEUR</a:t>
            </a:r>
            <a:r>
              <a:rPr lang="en-GB" sz="1600" dirty="0">
                <a:solidFill>
                  <a:srgbClr val="776F89"/>
                </a:solidFill>
                <a:latin typeface="+mn-lt"/>
              </a:rPr>
              <a:t> (</a:t>
            </a:r>
            <a:r>
              <a:rPr lang="lv-LV" sz="1600" dirty="0">
                <a:solidFill>
                  <a:srgbClr val="776F89"/>
                </a:solidFill>
                <a:latin typeface="+mn-lt"/>
              </a:rPr>
              <a:t>0.8</a:t>
            </a:r>
            <a:r>
              <a:rPr lang="en-GB" sz="1600" dirty="0">
                <a:solidFill>
                  <a:srgbClr val="776F89"/>
                </a:solidFill>
                <a:latin typeface="+mn-lt"/>
              </a:rPr>
              <a:t>%) higher.</a:t>
            </a:r>
          </a:p>
        </p:txBody>
      </p:sp>
      <p:pic>
        <p:nvPicPr>
          <p:cNvPr id="6" name="Picture 5">
            <a:extLst>
              <a:ext uri="{FF2B5EF4-FFF2-40B4-BE49-F238E27FC236}">
                <a16:creationId xmlns:a16="http://schemas.microsoft.com/office/drawing/2014/main" id="{608130F3-D8CB-4703-85FA-6FAD81D5015A}"/>
              </a:ext>
            </a:extLst>
          </p:cNvPr>
          <p:cNvPicPr>
            <a:picLocks noChangeAspect="1"/>
          </p:cNvPicPr>
          <p:nvPr/>
        </p:nvPicPr>
        <p:blipFill>
          <a:blip r:embed="rId6"/>
          <a:stretch>
            <a:fillRect/>
          </a:stretch>
        </p:blipFill>
        <p:spPr>
          <a:xfrm>
            <a:off x="514989" y="3279332"/>
            <a:ext cx="761077" cy="168380"/>
          </a:xfrm>
          <a:prstGeom prst="rect">
            <a:avLst/>
          </a:prstGeom>
        </p:spPr>
      </p:pic>
      <p:pic>
        <p:nvPicPr>
          <p:cNvPr id="18" name="Picture 17">
            <a:extLst>
              <a:ext uri="{FF2B5EF4-FFF2-40B4-BE49-F238E27FC236}">
                <a16:creationId xmlns:a16="http://schemas.microsoft.com/office/drawing/2014/main" id="{B38ED11E-D2AA-4326-BAE7-A3FB40EA3173}"/>
              </a:ext>
            </a:extLst>
          </p:cNvPr>
          <p:cNvPicPr>
            <a:picLocks noChangeAspect="1"/>
          </p:cNvPicPr>
          <p:nvPr/>
        </p:nvPicPr>
        <p:blipFill>
          <a:blip r:embed="rId7"/>
          <a:stretch>
            <a:fillRect/>
          </a:stretch>
        </p:blipFill>
        <p:spPr>
          <a:xfrm>
            <a:off x="1606729" y="3288756"/>
            <a:ext cx="496936" cy="180049"/>
          </a:xfrm>
          <a:prstGeom prst="rect">
            <a:avLst/>
          </a:prstGeom>
        </p:spPr>
      </p:pic>
      <p:pic>
        <p:nvPicPr>
          <p:cNvPr id="19" name="Picture 18">
            <a:extLst>
              <a:ext uri="{FF2B5EF4-FFF2-40B4-BE49-F238E27FC236}">
                <a16:creationId xmlns:a16="http://schemas.microsoft.com/office/drawing/2014/main" id="{3237A958-C302-42DD-97D6-01B66DB68F67}"/>
              </a:ext>
            </a:extLst>
          </p:cNvPr>
          <p:cNvPicPr>
            <a:picLocks noChangeAspect="1"/>
          </p:cNvPicPr>
          <p:nvPr/>
        </p:nvPicPr>
        <p:blipFill>
          <a:blip r:embed="rId6"/>
          <a:stretch>
            <a:fillRect/>
          </a:stretch>
        </p:blipFill>
        <p:spPr>
          <a:xfrm>
            <a:off x="3740689" y="3305666"/>
            <a:ext cx="761077" cy="168380"/>
          </a:xfrm>
          <a:prstGeom prst="rect">
            <a:avLst/>
          </a:prstGeom>
        </p:spPr>
      </p:pic>
    </p:spTree>
    <p:extLst>
      <p:ext uri="{BB962C8B-B14F-4D97-AF65-F5344CB8AC3E}">
        <p14:creationId xmlns:p14="http://schemas.microsoft.com/office/powerpoint/2010/main" val="366963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sp>
        <p:nvSpPr>
          <p:cNvPr id="7" name="Content Placeholder 3">
            <a:extLst>
              <a:ext uri="{FF2B5EF4-FFF2-40B4-BE49-F238E27FC236}">
                <a16:creationId xmlns:a16="http://schemas.microsoft.com/office/drawing/2014/main" id="{06140364-5C63-48AE-8470-B66107038E0B}"/>
              </a:ext>
            </a:extLst>
          </p:cNvPr>
          <p:cNvSpPr txBox="1">
            <a:spLocks/>
          </p:cNvSpPr>
          <p:nvPr/>
        </p:nvSpPr>
        <p:spPr>
          <a:xfrm>
            <a:off x="530941" y="1325983"/>
            <a:ext cx="5010049" cy="300800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lv-LV" sz="1600" dirty="0"/>
              <a:t>2020. gadā tika veikta </a:t>
            </a:r>
            <a:r>
              <a:rPr lang="lv-LV" sz="1600" b="1" dirty="0"/>
              <a:t>ilgtspējas aspektu analīze</a:t>
            </a:r>
            <a:r>
              <a:rPr lang="lv-LV" sz="1600" dirty="0"/>
              <a:t>, iesaistot visu galveno ieinteresēto pušu pārstāvjus. Kopumā tika apzinātas 250 ieinteresētās puses un eksperti. 2020. gada pārskatā tika brīvprātīgi iekļauta ilgtspējas ziņošanas sadaļa.</a:t>
            </a:r>
          </a:p>
          <a:p>
            <a:pPr marL="285750" indent="-285750" algn="just">
              <a:buFont typeface="Wingdings" panose="05000000000000000000" pitchFamily="2" charset="2"/>
              <a:buChar char="Ø"/>
            </a:pPr>
            <a:r>
              <a:rPr lang="lv-LV" sz="1600" dirty="0"/>
              <a:t>2021. gadā ilgtspējas aspektu analīze tika atjaunota un rezultātā tika noteiktas </a:t>
            </a:r>
            <a:r>
              <a:rPr lang="lv-LV" sz="1600" b="1" dirty="0"/>
              <a:t>13 visbūtiskākie ilgtspējas aspekti</a:t>
            </a:r>
            <a:r>
              <a:rPr lang="lv-LV" sz="1600" dirty="0"/>
              <a:t>, kam Conexus ir jāpievērš uzmanība ar lielāko atbildību.</a:t>
            </a:r>
          </a:p>
          <a:p>
            <a:pPr marL="285750" indent="-285750" algn="just">
              <a:buFont typeface="Wingdings" panose="05000000000000000000" pitchFamily="2" charset="2"/>
              <a:buChar char="Ø"/>
            </a:pPr>
            <a:r>
              <a:rPr lang="lv-LV" sz="1600" dirty="0"/>
              <a:t>2021. gada pārskatā ir iekļauts </a:t>
            </a:r>
            <a:r>
              <a:rPr lang="lv-LV" sz="1600" b="1" dirty="0"/>
              <a:t>pilnvērtīgs Ilgtspējas pārskats, </a:t>
            </a:r>
            <a:r>
              <a:rPr lang="lv-LV" sz="1600" dirty="0"/>
              <a:t>kas sagatavots </a:t>
            </a:r>
            <a:r>
              <a:rPr lang="lv-LV" sz="1600" b="1" dirty="0"/>
              <a:t>saskaņā ar GRI vadlīnijām </a:t>
            </a:r>
            <a:r>
              <a:rPr lang="lv-LV" sz="1600" dirty="0"/>
              <a:t>un par kuru ir iegūts </a:t>
            </a:r>
            <a:r>
              <a:rPr lang="lv-LV" sz="1600" b="1" dirty="0"/>
              <a:t>neatkarīga revidenta atzinums.</a:t>
            </a:r>
            <a:endParaRPr lang="en-GB" sz="1600" b="1" dirty="0"/>
          </a:p>
        </p:txBody>
      </p:sp>
      <p:sp>
        <p:nvSpPr>
          <p:cNvPr id="9" name="Content Placeholder 3">
            <a:extLst>
              <a:ext uri="{FF2B5EF4-FFF2-40B4-BE49-F238E27FC236}">
                <a16:creationId xmlns:a16="http://schemas.microsoft.com/office/drawing/2014/main" id="{254CE220-EBE9-4D2C-8F90-68C7B5A90556}"/>
              </a:ext>
            </a:extLst>
          </p:cNvPr>
          <p:cNvSpPr txBox="1">
            <a:spLocks/>
          </p:cNvSpPr>
          <p:nvPr/>
        </p:nvSpPr>
        <p:spPr>
          <a:xfrm>
            <a:off x="6096000" y="1325983"/>
            <a:ext cx="5479666" cy="300800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lv-LV" sz="1600" dirty="0" err="1"/>
              <a:t>During</a:t>
            </a:r>
            <a:r>
              <a:rPr lang="lv-LV" sz="1600" dirty="0"/>
              <a:t> 2020,</a:t>
            </a:r>
            <a:r>
              <a:rPr lang="en-GB" sz="1600" dirty="0"/>
              <a:t> the Company carried out </a:t>
            </a:r>
            <a:r>
              <a:rPr lang="en-GB" sz="1600" b="1" dirty="0"/>
              <a:t>analysis of the relevance of sustainability aspects</a:t>
            </a:r>
            <a:r>
              <a:rPr lang="en-GB" sz="1600" dirty="0"/>
              <a:t>, involving representatives of all main stakeholders. A total of 250 stakeholders and experts were addressed.</a:t>
            </a:r>
            <a:r>
              <a:rPr lang="lv-LV" sz="1600" dirty="0"/>
              <a:t> 2020 </a:t>
            </a:r>
            <a:r>
              <a:rPr lang="lv-LV" sz="1600" dirty="0" err="1"/>
              <a:t>annual</a:t>
            </a:r>
            <a:r>
              <a:rPr lang="lv-LV" sz="1600" dirty="0"/>
              <a:t> </a:t>
            </a:r>
            <a:r>
              <a:rPr lang="lv-LV" sz="1600" dirty="0" err="1"/>
              <a:t>report</a:t>
            </a:r>
            <a:r>
              <a:rPr lang="lv-LV" sz="1600" dirty="0"/>
              <a:t> </a:t>
            </a:r>
            <a:r>
              <a:rPr lang="lv-LV" sz="1600" dirty="0" err="1"/>
              <a:t>included</a:t>
            </a:r>
            <a:r>
              <a:rPr lang="lv-LV" sz="1600" dirty="0"/>
              <a:t> a </a:t>
            </a:r>
            <a:r>
              <a:rPr lang="lv-LV" sz="1600" dirty="0" err="1"/>
              <a:t>voluntary</a:t>
            </a:r>
            <a:r>
              <a:rPr lang="lv-LV" sz="1600" dirty="0"/>
              <a:t> </a:t>
            </a:r>
            <a:r>
              <a:rPr lang="lv-LV" sz="1600" dirty="0" err="1"/>
              <a:t>Sustainability</a:t>
            </a:r>
            <a:r>
              <a:rPr lang="lv-LV" sz="1600" dirty="0"/>
              <a:t> </a:t>
            </a:r>
            <a:r>
              <a:rPr lang="lv-LV" sz="1600" dirty="0" err="1"/>
              <a:t>reporting</a:t>
            </a:r>
            <a:r>
              <a:rPr lang="lv-LV" sz="1600" dirty="0"/>
              <a:t> </a:t>
            </a:r>
            <a:r>
              <a:rPr lang="lv-LV" sz="1600" dirty="0" err="1"/>
              <a:t>section</a:t>
            </a:r>
            <a:r>
              <a:rPr lang="lv-LV" sz="1600" dirty="0"/>
              <a:t>.</a:t>
            </a:r>
          </a:p>
          <a:p>
            <a:pPr marL="285750" indent="-285750" algn="just">
              <a:buFont typeface="Wingdings" panose="05000000000000000000" pitchFamily="2" charset="2"/>
              <a:buChar char="Ø"/>
            </a:pPr>
            <a:r>
              <a:rPr lang="lv-LV" sz="1600" dirty="0" err="1"/>
              <a:t>During</a:t>
            </a:r>
            <a:r>
              <a:rPr lang="lv-LV" sz="1600" dirty="0"/>
              <a:t> 2021, </a:t>
            </a:r>
            <a:r>
              <a:rPr lang="lv-LV" sz="1600" dirty="0" err="1"/>
              <a:t>the</a:t>
            </a:r>
            <a:r>
              <a:rPr lang="lv-LV" sz="1600" dirty="0"/>
              <a:t> </a:t>
            </a:r>
            <a:r>
              <a:rPr lang="lv-LV" sz="1600" dirty="0" err="1"/>
              <a:t>analysis</a:t>
            </a:r>
            <a:r>
              <a:rPr lang="lv-LV" sz="1600" dirty="0"/>
              <a:t> </a:t>
            </a:r>
            <a:r>
              <a:rPr lang="lv-LV" sz="1600" dirty="0" err="1"/>
              <a:t>was</a:t>
            </a:r>
            <a:r>
              <a:rPr lang="lv-LV" sz="1600" dirty="0"/>
              <a:t> </a:t>
            </a:r>
            <a:r>
              <a:rPr lang="lv-LV" sz="1600" dirty="0" err="1"/>
              <a:t>updated</a:t>
            </a:r>
            <a:r>
              <a:rPr lang="lv-LV" sz="1600" dirty="0"/>
              <a:t> </a:t>
            </a:r>
            <a:r>
              <a:rPr lang="lv-LV" sz="1600" dirty="0" err="1"/>
              <a:t>and</a:t>
            </a:r>
            <a:r>
              <a:rPr lang="lv-LV" sz="1600" dirty="0"/>
              <a:t> </a:t>
            </a:r>
            <a:r>
              <a:rPr lang="en-GB" sz="1600" dirty="0"/>
              <a:t>led to definition of the </a:t>
            </a:r>
            <a:r>
              <a:rPr lang="en-GB" sz="1600" b="1" dirty="0"/>
              <a:t>1</a:t>
            </a:r>
            <a:r>
              <a:rPr lang="lv-LV" sz="1600" b="1" dirty="0"/>
              <a:t>3</a:t>
            </a:r>
            <a:r>
              <a:rPr lang="en-GB" sz="1600" b="1" dirty="0"/>
              <a:t> most appropriate sustainability aspects</a:t>
            </a:r>
            <a:r>
              <a:rPr lang="en-GB" sz="1600" dirty="0"/>
              <a:t> that Conexus should take care of with the highest degree of responsibility.</a:t>
            </a:r>
            <a:endParaRPr lang="lv-LV" sz="1600" dirty="0"/>
          </a:p>
          <a:p>
            <a:pPr marL="285750" indent="-285750" algn="just">
              <a:buFont typeface="Wingdings" panose="05000000000000000000" pitchFamily="2" charset="2"/>
              <a:buChar char="Ø"/>
            </a:pPr>
            <a:r>
              <a:rPr lang="lv-LV" sz="1600" dirty="0"/>
              <a:t>2021 </a:t>
            </a:r>
            <a:r>
              <a:rPr lang="lv-LV" sz="1600" dirty="0" err="1"/>
              <a:t>Annual</a:t>
            </a:r>
            <a:r>
              <a:rPr lang="lv-LV" sz="1600" dirty="0"/>
              <a:t> </a:t>
            </a:r>
            <a:r>
              <a:rPr lang="lv-LV" sz="1600" dirty="0" err="1"/>
              <a:t>Report</a:t>
            </a:r>
            <a:r>
              <a:rPr lang="lv-LV" sz="1600" dirty="0"/>
              <a:t> </a:t>
            </a:r>
            <a:r>
              <a:rPr lang="lv-LV" sz="1600" dirty="0" err="1"/>
              <a:t>includes</a:t>
            </a:r>
            <a:r>
              <a:rPr lang="lv-LV" sz="1600" dirty="0"/>
              <a:t> a </a:t>
            </a:r>
            <a:r>
              <a:rPr lang="lv-LV" sz="1600" dirty="0" err="1"/>
              <a:t>complete</a:t>
            </a:r>
            <a:r>
              <a:rPr lang="lv-LV" sz="1600" dirty="0"/>
              <a:t> </a:t>
            </a:r>
            <a:r>
              <a:rPr lang="lv-LV" sz="1600" b="1" dirty="0" err="1"/>
              <a:t>Sustainability</a:t>
            </a:r>
            <a:r>
              <a:rPr lang="lv-LV" sz="1600" b="1" dirty="0"/>
              <a:t> </a:t>
            </a:r>
            <a:r>
              <a:rPr lang="lv-LV" sz="1600" b="1" dirty="0" err="1"/>
              <a:t>Report</a:t>
            </a:r>
            <a:r>
              <a:rPr lang="lv-LV" sz="1600" b="1" dirty="0"/>
              <a:t>, </a:t>
            </a:r>
            <a:r>
              <a:rPr lang="lv-LV" sz="1600" b="1" dirty="0" err="1"/>
              <a:t>prepared</a:t>
            </a:r>
            <a:r>
              <a:rPr lang="lv-LV" sz="1600" b="1" dirty="0"/>
              <a:t> in </a:t>
            </a:r>
            <a:r>
              <a:rPr lang="lv-LV" sz="1600" b="1" dirty="0" err="1"/>
              <a:t>accordance</a:t>
            </a:r>
            <a:r>
              <a:rPr lang="lv-LV" sz="1600" b="1" dirty="0"/>
              <a:t> </a:t>
            </a:r>
            <a:r>
              <a:rPr lang="lv-LV" sz="1600" b="1" dirty="0" err="1"/>
              <a:t>with</a:t>
            </a:r>
            <a:r>
              <a:rPr lang="lv-LV" sz="1600" b="1" dirty="0"/>
              <a:t> GRI </a:t>
            </a:r>
            <a:r>
              <a:rPr lang="lv-LV" sz="1600" b="1" dirty="0" err="1"/>
              <a:t>standards</a:t>
            </a:r>
            <a:r>
              <a:rPr lang="lv-LV" sz="1600" b="1" dirty="0"/>
              <a:t>, </a:t>
            </a:r>
            <a:r>
              <a:rPr lang="lv-LV" sz="1600" dirty="0" err="1"/>
              <a:t>with</a:t>
            </a:r>
            <a:r>
              <a:rPr lang="lv-LV" sz="1600" dirty="0"/>
              <a:t> </a:t>
            </a:r>
            <a:r>
              <a:rPr lang="lv-LV" sz="1600" dirty="0" err="1"/>
              <a:t>obtained</a:t>
            </a:r>
            <a:r>
              <a:rPr lang="lv-LV" sz="1600" dirty="0"/>
              <a:t> </a:t>
            </a:r>
            <a:r>
              <a:rPr lang="lv-LV" sz="1600" b="1" dirty="0" err="1"/>
              <a:t>independent</a:t>
            </a:r>
            <a:r>
              <a:rPr lang="lv-LV" sz="1600" b="1" dirty="0"/>
              <a:t> </a:t>
            </a:r>
            <a:r>
              <a:rPr lang="lv-LV" sz="1600" b="1" dirty="0" err="1"/>
              <a:t>auditor’s</a:t>
            </a:r>
            <a:r>
              <a:rPr lang="lv-LV" sz="1600" b="1" dirty="0"/>
              <a:t> </a:t>
            </a:r>
            <a:r>
              <a:rPr lang="lv-LV" sz="1600" b="1" dirty="0" err="1"/>
              <a:t>report</a:t>
            </a:r>
            <a:r>
              <a:rPr lang="lv-LV" sz="1600" b="1" dirty="0"/>
              <a:t>.</a:t>
            </a:r>
            <a:endParaRPr lang="en-GB" sz="1600" dirty="0"/>
          </a:p>
        </p:txBody>
      </p:sp>
    </p:spTree>
    <p:extLst>
      <p:ext uri="{BB962C8B-B14F-4D97-AF65-F5344CB8AC3E}">
        <p14:creationId xmlns:p14="http://schemas.microsoft.com/office/powerpoint/2010/main" val="285610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17</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526853" y="354339"/>
            <a:ext cx="10553038" cy="523220"/>
          </a:xfrm>
          <a:prstGeom prst="rect">
            <a:avLst/>
          </a:prstGeom>
          <a:noFill/>
          <a:ln w="38100">
            <a:noFill/>
          </a:ln>
          <a:effectLst/>
        </p:spPr>
        <p:txBody>
          <a:bodyPr wrap="square" rtlCol="0">
            <a:spAutoFit/>
          </a:bodyPr>
          <a:lstStyle/>
          <a:p>
            <a:r>
              <a:rPr lang="lv-LV" sz="2800" b="1" dirty="0"/>
              <a:t>Lēmumi</a:t>
            </a:r>
            <a:r>
              <a:rPr lang="lv-LV" sz="2800" b="1" dirty="0">
                <a:latin typeface="Mulish Bold Roman" pitchFamily="2" charset="77"/>
              </a:rPr>
              <a:t>/ </a:t>
            </a:r>
            <a:r>
              <a:rPr lang="lv-LV" sz="2800" b="1" dirty="0" err="1">
                <a:solidFill>
                  <a:schemeClr val="accent2"/>
                </a:solidFill>
                <a:latin typeface="Mulish Bold Roman" pitchFamily="2" charset="77"/>
              </a:rPr>
              <a:t>Resolutions</a:t>
            </a:r>
            <a:endParaRPr lang="en-US" sz="2800" b="1" dirty="0">
              <a:solidFill>
                <a:schemeClr val="accent2"/>
              </a:solidFill>
              <a:latin typeface="Mulish Bold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1070265" y="1196214"/>
            <a:ext cx="7862225" cy="584775"/>
          </a:xfrm>
          <a:prstGeom prst="rect">
            <a:avLst/>
          </a:prstGeom>
          <a:noFill/>
        </p:spPr>
        <p:txBody>
          <a:bodyPr wrap="square" rtlCol="0" anchor="b">
            <a:spAutoFit/>
          </a:bodyPr>
          <a:lstStyle/>
          <a:p>
            <a:r>
              <a:rPr lang="lv-LV" sz="1600" b="1" dirty="0"/>
              <a:t>AS “Conexus Baltic Grid” peļņas izlietošana / </a:t>
            </a:r>
            <a:r>
              <a:rPr lang="en-US" sz="1600" b="1" dirty="0">
                <a:solidFill>
                  <a:schemeClr val="accent2"/>
                </a:solidFill>
              </a:rPr>
              <a:t>Use of the JSC “Conexus Baltic Grid” profit</a:t>
            </a:r>
            <a:endParaRPr lang="lv-LV" sz="1600" b="1" dirty="0">
              <a:solidFill>
                <a:schemeClr val="accent2"/>
              </a:solidFill>
            </a:endParaRPr>
          </a:p>
          <a:p>
            <a:r>
              <a:rPr lang="lv-LV" sz="1600" b="1" dirty="0"/>
              <a:t> </a:t>
            </a:r>
          </a:p>
        </p:txBody>
      </p:sp>
      <p:sp>
        <p:nvSpPr>
          <p:cNvPr id="2" name="Oval 1">
            <a:extLst>
              <a:ext uri="{FF2B5EF4-FFF2-40B4-BE49-F238E27FC236}">
                <a16:creationId xmlns:a16="http://schemas.microsoft.com/office/drawing/2014/main" id="{4BDD1065-7185-5F4D-BD8F-51368E3E021E}"/>
              </a:ext>
            </a:extLst>
          </p:cNvPr>
          <p:cNvSpPr/>
          <p:nvPr/>
        </p:nvSpPr>
        <p:spPr>
          <a:xfrm>
            <a:off x="570679" y="1363924"/>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3</a:t>
            </a:r>
            <a:endParaRPr lang="en-US" sz="2400" b="1" dirty="0">
              <a:solidFill>
                <a:schemeClr val="tx1"/>
              </a:solidFill>
              <a:latin typeface="Mulish ExtraBold Roman" pitchFamily="2" charset="77"/>
            </a:endParaRPr>
          </a:p>
        </p:txBody>
      </p:sp>
      <p:cxnSp>
        <p:nvCxnSpPr>
          <p:cNvPr id="4" name="Straight Connector 3">
            <a:extLst>
              <a:ext uri="{FF2B5EF4-FFF2-40B4-BE49-F238E27FC236}">
                <a16:creationId xmlns:a16="http://schemas.microsoft.com/office/drawing/2014/main" id="{7C7207D4-EFB7-3345-BD21-C6948934784B}"/>
              </a:ext>
            </a:extLst>
          </p:cNvPr>
          <p:cNvCxnSpPr>
            <a:cxnSpLocks/>
            <a:endCxn id="2" idx="6"/>
          </p:cNvCxnSpPr>
          <p:nvPr/>
        </p:nvCxnSpPr>
        <p:spPr>
          <a:xfrm flipH="1">
            <a:off x="1070265" y="1613717"/>
            <a:ext cx="74999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192FB7-F0BB-4319-B30C-86ECD18F5D3B}"/>
              </a:ext>
            </a:extLst>
          </p:cNvPr>
          <p:cNvSpPr txBox="1"/>
          <p:nvPr/>
        </p:nvSpPr>
        <p:spPr>
          <a:xfrm>
            <a:off x="671037" y="2303520"/>
            <a:ext cx="4726379" cy="2308324"/>
          </a:xfrm>
          <a:prstGeom prst="rect">
            <a:avLst/>
          </a:prstGeom>
          <a:noFill/>
        </p:spPr>
        <p:txBody>
          <a:bodyPr wrap="square" rtlCol="0">
            <a:spAutoFit/>
          </a:bodyPr>
          <a:lstStyle/>
          <a:p>
            <a:pPr marL="0" indent="0" algn="just">
              <a:buFont typeface="Arial" panose="020B0604020202020204" pitchFamily="34" charset="0"/>
              <a:buNone/>
            </a:pPr>
            <a:r>
              <a:rPr lang="lv-LV" dirty="0"/>
              <a:t>Apstiprināt akciju sabiedrības “Conexus Baltic Grid” valdes priekšlikumu izmaksāt dividendēs 9 548 661,36 EUR jeb 0,24 EUR par katru akciju no 2021. gada peļņas, par dividenžu aprēķina datumu nosakot 2022. gada 30. maiju un par dividenžu maksājuma datumu nosakot 2022. gada 2. jūniju, bet pārējo peļņas daļu 3 668 070,55 EUR ieskaitīt nesadalītajā peļņā.</a:t>
            </a:r>
            <a:endParaRPr lang="en-US" dirty="0"/>
          </a:p>
        </p:txBody>
      </p:sp>
      <p:sp>
        <p:nvSpPr>
          <p:cNvPr id="24" name="TextBox 23">
            <a:extLst>
              <a:ext uri="{FF2B5EF4-FFF2-40B4-BE49-F238E27FC236}">
                <a16:creationId xmlns:a16="http://schemas.microsoft.com/office/drawing/2014/main" id="{42D308A5-7D2A-449A-AE54-87DCFD999E06}"/>
              </a:ext>
            </a:extLst>
          </p:cNvPr>
          <p:cNvSpPr txBox="1"/>
          <p:nvPr/>
        </p:nvSpPr>
        <p:spPr>
          <a:xfrm>
            <a:off x="5988425" y="2314505"/>
            <a:ext cx="4945024" cy="2308324"/>
          </a:xfrm>
          <a:prstGeom prst="rect">
            <a:avLst/>
          </a:prstGeom>
          <a:noFill/>
        </p:spPr>
        <p:txBody>
          <a:bodyPr wrap="square" rtlCol="0">
            <a:spAutoFit/>
          </a:bodyPr>
          <a:lstStyle/>
          <a:p>
            <a:pPr algn="just"/>
            <a:r>
              <a:rPr lang="en-US" dirty="0">
                <a:solidFill>
                  <a:schemeClr val="accent2"/>
                </a:solidFill>
              </a:rPr>
              <a:t>To approve the proposal of the Board of Joint Stock Company “Conexus Baltic Grid” to pay dividends of EUR 9 548 661,36 or EUR 0,24 per share from the profit of 2021, setting </a:t>
            </a:r>
            <a:r>
              <a:rPr lang="lv-LV" dirty="0">
                <a:solidFill>
                  <a:schemeClr val="accent2"/>
                </a:solidFill>
              </a:rPr>
              <a:t>30 </a:t>
            </a:r>
            <a:r>
              <a:rPr lang="en-US" dirty="0">
                <a:solidFill>
                  <a:schemeClr val="accent2"/>
                </a:solidFill>
              </a:rPr>
              <a:t>May 2022 </a:t>
            </a:r>
            <a:r>
              <a:rPr lang="lv-LV" dirty="0">
                <a:solidFill>
                  <a:schemeClr val="accent2"/>
                </a:solidFill>
              </a:rPr>
              <a:t>as </a:t>
            </a:r>
            <a:r>
              <a:rPr lang="en-US" dirty="0">
                <a:solidFill>
                  <a:schemeClr val="accent2"/>
                </a:solidFill>
              </a:rPr>
              <a:t>the dividend calculation date and setting 2</a:t>
            </a:r>
            <a:r>
              <a:rPr lang="lv-LV" dirty="0">
                <a:solidFill>
                  <a:schemeClr val="accent2"/>
                </a:solidFill>
              </a:rPr>
              <a:t> </a:t>
            </a:r>
            <a:r>
              <a:rPr lang="en-US" dirty="0">
                <a:solidFill>
                  <a:schemeClr val="accent2"/>
                </a:solidFill>
              </a:rPr>
              <a:t>June</a:t>
            </a:r>
            <a:r>
              <a:rPr lang="lv-LV" dirty="0">
                <a:solidFill>
                  <a:schemeClr val="accent2"/>
                </a:solidFill>
              </a:rPr>
              <a:t> </a:t>
            </a:r>
            <a:r>
              <a:rPr lang="en-US" dirty="0">
                <a:solidFill>
                  <a:schemeClr val="accent2"/>
                </a:solidFill>
              </a:rPr>
              <a:t>2022</a:t>
            </a:r>
            <a:r>
              <a:rPr lang="lv-LV" dirty="0">
                <a:solidFill>
                  <a:schemeClr val="accent2"/>
                </a:solidFill>
              </a:rPr>
              <a:t> as </a:t>
            </a:r>
            <a:r>
              <a:rPr lang="en-US" dirty="0">
                <a:solidFill>
                  <a:schemeClr val="accent2"/>
                </a:solidFill>
              </a:rPr>
              <a:t>the dividend payment date</a:t>
            </a:r>
            <a:r>
              <a:rPr lang="lv-LV" dirty="0">
                <a:solidFill>
                  <a:schemeClr val="accent2"/>
                </a:solidFill>
              </a:rPr>
              <a:t>. T</a:t>
            </a:r>
            <a:r>
              <a:rPr lang="en-US" dirty="0">
                <a:solidFill>
                  <a:schemeClr val="accent2"/>
                </a:solidFill>
              </a:rPr>
              <a:t>he remaining part of the profit of EUR 3 668 070,55 </a:t>
            </a:r>
            <a:r>
              <a:rPr lang="lv-LV" dirty="0" err="1">
                <a:solidFill>
                  <a:schemeClr val="accent2"/>
                </a:solidFill>
              </a:rPr>
              <a:t>is</a:t>
            </a:r>
            <a:r>
              <a:rPr lang="lv-LV" dirty="0">
                <a:solidFill>
                  <a:schemeClr val="accent2"/>
                </a:solidFill>
              </a:rPr>
              <a:t> </a:t>
            </a:r>
            <a:r>
              <a:rPr lang="lv-LV" dirty="0" err="1">
                <a:solidFill>
                  <a:schemeClr val="accent2"/>
                </a:solidFill>
              </a:rPr>
              <a:t>proposed</a:t>
            </a:r>
            <a:r>
              <a:rPr lang="lv-LV" dirty="0">
                <a:solidFill>
                  <a:schemeClr val="accent2"/>
                </a:solidFill>
              </a:rPr>
              <a:t> to</a:t>
            </a:r>
            <a:r>
              <a:rPr lang="en-US" dirty="0">
                <a:solidFill>
                  <a:schemeClr val="accent2"/>
                </a:solidFill>
              </a:rPr>
              <a:t> be transferred to retained earnings</a:t>
            </a:r>
            <a:r>
              <a:rPr lang="lv-LV" dirty="0">
                <a:solidFill>
                  <a:schemeClr val="accent2"/>
                </a:solidFill>
              </a:rPr>
              <a:t>.</a:t>
            </a:r>
            <a:endParaRPr lang="en-US" dirty="0">
              <a:solidFill>
                <a:schemeClr val="accent2"/>
              </a:solidFill>
            </a:endParaRPr>
          </a:p>
        </p:txBody>
      </p:sp>
    </p:spTree>
    <p:extLst>
      <p:ext uri="{BB962C8B-B14F-4D97-AF65-F5344CB8AC3E}">
        <p14:creationId xmlns:p14="http://schemas.microsoft.com/office/powerpoint/2010/main" val="347811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F59C0-EE90-884E-AFB9-F9D60C6C99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08919"/>
            <a:ext cx="12179300" cy="4990000"/>
          </a:xfrm>
          <a:prstGeom prst="rect">
            <a:avLst/>
          </a:prstGeom>
        </p:spPr>
      </p:pic>
      <p:sp>
        <p:nvSpPr>
          <p:cNvPr id="10" name="Rectangle 9">
            <a:extLst>
              <a:ext uri="{FF2B5EF4-FFF2-40B4-BE49-F238E27FC236}">
                <a16:creationId xmlns:a16="http://schemas.microsoft.com/office/drawing/2014/main" id="{70C69009-1B0E-054D-B1B9-E8FE84D99E90}"/>
              </a:ext>
            </a:extLst>
          </p:cNvPr>
          <p:cNvSpPr/>
          <p:nvPr/>
        </p:nvSpPr>
        <p:spPr>
          <a:xfrm>
            <a:off x="12700" y="1"/>
            <a:ext cx="12166600" cy="1212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18</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168936" y="344678"/>
            <a:ext cx="10553038" cy="523220"/>
          </a:xfrm>
          <a:prstGeom prst="rect">
            <a:avLst/>
          </a:prstGeom>
          <a:noFill/>
          <a:ln w="38100">
            <a:noFill/>
          </a:ln>
          <a:effectLst/>
        </p:spPr>
        <p:txBody>
          <a:bodyPr wrap="square" rtlCol="0">
            <a:spAutoFit/>
          </a:bodyPr>
          <a:lstStyle/>
          <a:p>
            <a:r>
              <a:rPr lang="lv-LV" sz="2800" b="1" dirty="0">
                <a:solidFill>
                  <a:schemeClr val="bg1"/>
                </a:solidFill>
                <a:latin typeface="Mulish Bold Roman" pitchFamily="2" charset="77"/>
              </a:rPr>
              <a:t>4. OBLIGĀCIJU EMISIJA</a:t>
            </a:r>
            <a:r>
              <a:rPr lang="lv-LV" sz="2800" b="1" cap="all" dirty="0">
                <a:solidFill>
                  <a:schemeClr val="bg1"/>
                </a:solidFill>
              </a:rPr>
              <a:t>/ </a:t>
            </a:r>
            <a:r>
              <a:rPr lang="lv-LV" sz="2800" b="1" cap="all" dirty="0">
                <a:solidFill>
                  <a:schemeClr val="bg1"/>
                </a:solidFill>
                <a:latin typeface="Mulish Bold Roman" pitchFamily="2" charset="77"/>
              </a:rPr>
              <a:t>ISSUANCE OF BONDS</a:t>
            </a:r>
            <a:endParaRPr lang="en-US" sz="2800" b="1" cap="all" dirty="0">
              <a:solidFill>
                <a:schemeClr val="bg1"/>
              </a:solidFill>
              <a:latin typeface="Mulish Bold Roman" pitchFamily="2" charset="77"/>
            </a:endParaRPr>
          </a:p>
        </p:txBody>
      </p:sp>
    </p:spTree>
    <p:extLst>
      <p:ext uri="{BB962C8B-B14F-4D97-AF65-F5344CB8AC3E}">
        <p14:creationId xmlns:p14="http://schemas.microsoft.com/office/powerpoint/2010/main" val="413564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19</a:t>
            </a:fld>
            <a:endParaRPr lang="en-US" sz="2000" b="1" dirty="0">
              <a:solidFill>
                <a:schemeClr val="bg1">
                  <a:lumMod val="90000"/>
                </a:schemeClr>
              </a:solidFill>
              <a:latin typeface="Mulish Black Roman" pitchFamily="2" charset="77"/>
            </a:endParaRPr>
          </a:p>
        </p:txBody>
      </p:sp>
      <p:sp>
        <p:nvSpPr>
          <p:cNvPr id="21" name="TextBox 20">
            <a:extLst>
              <a:ext uri="{FF2B5EF4-FFF2-40B4-BE49-F238E27FC236}">
                <a16:creationId xmlns:a16="http://schemas.microsoft.com/office/drawing/2014/main" id="{49192FB7-F0BB-4319-B30C-86ECD18F5D3B}"/>
              </a:ext>
            </a:extLst>
          </p:cNvPr>
          <p:cNvSpPr txBox="1"/>
          <p:nvPr/>
        </p:nvSpPr>
        <p:spPr>
          <a:xfrm>
            <a:off x="671037" y="1339391"/>
            <a:ext cx="4726379" cy="3785652"/>
          </a:xfrm>
          <a:prstGeom prst="rect">
            <a:avLst/>
          </a:prstGeom>
          <a:noFill/>
        </p:spPr>
        <p:txBody>
          <a:bodyPr wrap="square" rtlCol="0">
            <a:spAutoFit/>
          </a:bodyPr>
          <a:lstStyle/>
          <a:p>
            <a:pPr marL="0" indent="0" algn="just">
              <a:buFont typeface="Arial" panose="020B0604020202020204" pitchFamily="34" charset="0"/>
              <a:buNone/>
            </a:pPr>
            <a:r>
              <a:rPr lang="lv-LV" sz="1600" dirty="0"/>
              <a:t>Akciju sabiedrības “Conexus Baltic Grid” valde ir sagatavojusi priekšlikumu emitēt obligācijas ar šādiem galvenajiem nosacījumiem:</a:t>
            </a:r>
          </a:p>
          <a:p>
            <a:pPr marL="342900" indent="-342900" algn="just">
              <a:buFont typeface="+mj-lt"/>
              <a:buAutoNum type="alphaLcParenR"/>
              <a:tabLst>
                <a:tab pos="630555" algn="l"/>
              </a:tabLst>
            </a:pPr>
            <a:r>
              <a:rPr lang="lv-LV" sz="1600" dirty="0"/>
              <a:t>emisijas apjoms – līdz 80 000 000 EUR;</a:t>
            </a:r>
          </a:p>
          <a:p>
            <a:pPr marL="342900" indent="-342900" algn="just">
              <a:buFont typeface="+mj-lt"/>
              <a:buAutoNum type="alphaLcParenR"/>
              <a:tabLst>
                <a:tab pos="630555" algn="l"/>
              </a:tabLst>
            </a:pPr>
            <a:r>
              <a:rPr lang="lv-LV" sz="1600" dirty="0"/>
              <a:t>obligācijas var tikt emitētās vienā vai vairākās emisijās;</a:t>
            </a:r>
          </a:p>
          <a:p>
            <a:pPr marL="342900" indent="-342900" algn="just">
              <a:buFont typeface="+mj-lt"/>
              <a:buAutoNum type="alphaLcParenR"/>
              <a:tabLst>
                <a:tab pos="630555" algn="l"/>
              </a:tabLst>
            </a:pPr>
            <a:r>
              <a:rPr lang="lv-LV" sz="1600" dirty="0"/>
              <a:t>pilnas nominālvērtības atmaksa saskaņā ar obligāciju emisijas noteikumiem termiņa beigās;</a:t>
            </a:r>
          </a:p>
          <a:p>
            <a:pPr marL="342900" indent="-342900" algn="just">
              <a:buFont typeface="+mj-lt"/>
              <a:buAutoNum type="alphaLcParenR"/>
              <a:tabLst>
                <a:tab pos="630555" algn="l"/>
              </a:tabLst>
            </a:pPr>
            <a:r>
              <a:rPr lang="lv-LV" sz="1600" dirty="0"/>
              <a:t>termiņš – ne mazāk kā divi gadi;</a:t>
            </a:r>
          </a:p>
          <a:p>
            <a:pPr marL="342900" indent="-342900" algn="just">
              <a:buFont typeface="+mj-lt"/>
              <a:buAutoNum type="alphaLcParenR"/>
              <a:tabLst>
                <a:tab pos="630555" algn="l"/>
              </a:tabLst>
            </a:pPr>
            <a:r>
              <a:rPr lang="lv-LV" sz="1600" dirty="0"/>
              <a:t>emisija saskaņā ar Latvijas tiesību aktiem;</a:t>
            </a:r>
          </a:p>
          <a:p>
            <a:pPr marL="342900" indent="-342900" algn="just">
              <a:buFont typeface="+mj-lt"/>
              <a:buAutoNum type="alphaLcParenR"/>
              <a:tabLst>
                <a:tab pos="630555" algn="l"/>
              </a:tabLst>
            </a:pPr>
            <a:r>
              <a:rPr lang="lv-LV" sz="1600" dirty="0"/>
              <a:t>emisijas kotēšanas vieta – AS “Nasdaq </a:t>
            </a:r>
            <a:r>
              <a:rPr lang="lv-LV" sz="1600" dirty="0" err="1"/>
              <a:t>Riga</a:t>
            </a:r>
            <a:r>
              <a:rPr lang="lv-LV" sz="1600" dirty="0"/>
              <a:t>” ar iespēju obligācijas kotēt arī AB Nasdaq </a:t>
            </a:r>
            <a:r>
              <a:rPr lang="lv-LV" sz="1600" dirty="0" err="1"/>
              <a:t>Vilnius</a:t>
            </a:r>
            <a:r>
              <a:rPr lang="lv-LV" sz="1600" dirty="0"/>
              <a:t> un “Nasdaq OMX </a:t>
            </a:r>
            <a:r>
              <a:rPr lang="lv-LV" sz="1600" dirty="0" err="1"/>
              <a:t>Tallinn</a:t>
            </a:r>
            <a:r>
              <a:rPr lang="lv-LV" sz="1600" dirty="0"/>
              <a:t>” AS.</a:t>
            </a:r>
          </a:p>
          <a:p>
            <a:pPr algn="just">
              <a:tabLst>
                <a:tab pos="630555" algn="l"/>
              </a:tabLst>
            </a:pPr>
            <a:r>
              <a:rPr lang="lv-LV" sz="1600" dirty="0"/>
              <a:t>Emisijas rezultātā iegūtie naudas līdzekļi tiks izmantoti aizdevumu refinansēšanai un investīciju finansēšanai.</a:t>
            </a:r>
            <a:endParaRPr lang="en-US" sz="1600" dirty="0"/>
          </a:p>
        </p:txBody>
      </p:sp>
      <p:sp>
        <p:nvSpPr>
          <p:cNvPr id="24" name="TextBox 23">
            <a:extLst>
              <a:ext uri="{FF2B5EF4-FFF2-40B4-BE49-F238E27FC236}">
                <a16:creationId xmlns:a16="http://schemas.microsoft.com/office/drawing/2014/main" id="{42D308A5-7D2A-449A-AE54-87DCFD999E06}"/>
              </a:ext>
            </a:extLst>
          </p:cNvPr>
          <p:cNvSpPr txBox="1"/>
          <p:nvPr/>
        </p:nvSpPr>
        <p:spPr>
          <a:xfrm>
            <a:off x="5988425" y="1339391"/>
            <a:ext cx="4945024" cy="3770263"/>
          </a:xfrm>
          <a:prstGeom prst="rect">
            <a:avLst/>
          </a:prstGeom>
          <a:noFill/>
        </p:spPr>
        <p:txBody>
          <a:bodyPr wrap="square" rtlCol="0">
            <a:spAutoFit/>
          </a:bodyPr>
          <a:lstStyle/>
          <a:p>
            <a:pPr lvl="0" algn="just">
              <a:tabLst>
                <a:tab pos="260985" algn="l"/>
              </a:tabLst>
            </a:pPr>
            <a:r>
              <a:rPr lang="en-US" sz="1600" dirty="0">
                <a:solidFill>
                  <a:schemeClr val="accent2"/>
                </a:solidFill>
              </a:rPr>
              <a:t>The Board of Joint Stock Company “Conexus Baltic Grid” has prepared a proposal to </a:t>
            </a:r>
            <a:r>
              <a:rPr lang="en-US" sz="1600" dirty="0" err="1">
                <a:solidFill>
                  <a:schemeClr val="accent2"/>
                </a:solidFill>
              </a:rPr>
              <a:t>issu</a:t>
            </a:r>
            <a:r>
              <a:rPr lang="lv-LV" sz="1600" dirty="0" err="1">
                <a:solidFill>
                  <a:schemeClr val="accent2"/>
                </a:solidFill>
              </a:rPr>
              <a:t>ance</a:t>
            </a:r>
            <a:r>
              <a:rPr lang="lv-LV" sz="1600" dirty="0">
                <a:solidFill>
                  <a:schemeClr val="accent2"/>
                </a:solidFill>
              </a:rPr>
              <a:t> </a:t>
            </a:r>
            <a:r>
              <a:rPr lang="lv-LV" sz="1600" dirty="0" err="1">
                <a:solidFill>
                  <a:schemeClr val="accent2"/>
                </a:solidFill>
              </a:rPr>
              <a:t>of</a:t>
            </a:r>
            <a:r>
              <a:rPr lang="en-US" sz="1600" dirty="0">
                <a:solidFill>
                  <a:schemeClr val="accent2"/>
                </a:solidFill>
              </a:rPr>
              <a:t> bonds with the following main conditions: </a:t>
            </a:r>
            <a:endParaRPr lang="lv-LV" sz="1600" dirty="0">
              <a:solidFill>
                <a:schemeClr val="accent2"/>
              </a:solidFill>
            </a:endParaRPr>
          </a:p>
          <a:p>
            <a:pPr marL="342900" lvl="0" indent="-342900" algn="just">
              <a:buAutoNum type="alphaLcParenR"/>
              <a:tabLst>
                <a:tab pos="260985" algn="l"/>
              </a:tabLst>
            </a:pPr>
            <a:r>
              <a:rPr lang="lv-LV" sz="1600" dirty="0" err="1">
                <a:solidFill>
                  <a:schemeClr val="accent2"/>
                </a:solidFill>
              </a:rPr>
              <a:t>issue</a:t>
            </a:r>
            <a:r>
              <a:rPr lang="lv-LV" sz="1600" dirty="0">
                <a:solidFill>
                  <a:schemeClr val="accent2"/>
                </a:solidFill>
              </a:rPr>
              <a:t> </a:t>
            </a:r>
            <a:r>
              <a:rPr lang="lv-LV" sz="1600" dirty="0" err="1">
                <a:solidFill>
                  <a:schemeClr val="accent2"/>
                </a:solidFill>
              </a:rPr>
              <a:t>size</a:t>
            </a:r>
            <a:r>
              <a:rPr lang="lv-LV" sz="1600" dirty="0">
                <a:solidFill>
                  <a:schemeClr val="accent2"/>
                </a:solidFill>
              </a:rPr>
              <a:t> – </a:t>
            </a:r>
            <a:r>
              <a:rPr lang="lv-LV" sz="1600" dirty="0" err="1">
                <a:solidFill>
                  <a:schemeClr val="accent2"/>
                </a:solidFill>
              </a:rPr>
              <a:t>up</a:t>
            </a:r>
            <a:r>
              <a:rPr lang="lv-LV" sz="1600" dirty="0">
                <a:solidFill>
                  <a:schemeClr val="accent2"/>
                </a:solidFill>
              </a:rPr>
              <a:t> to EUR 80 000 000;</a:t>
            </a:r>
          </a:p>
          <a:p>
            <a:pPr marL="342900" lvl="0" indent="-342900" algn="just">
              <a:spcAft>
                <a:spcPts val="1800"/>
              </a:spcAft>
              <a:buAutoNum type="alphaLcParenR"/>
              <a:tabLst>
                <a:tab pos="260985" algn="l"/>
              </a:tabLst>
            </a:pPr>
            <a:r>
              <a:rPr lang="lv-LV" sz="1600" dirty="0">
                <a:solidFill>
                  <a:schemeClr val="accent2"/>
                </a:solidFill>
              </a:rPr>
              <a:t>i</a:t>
            </a:r>
            <a:r>
              <a:rPr lang="en-US" sz="1600" dirty="0" err="1">
                <a:solidFill>
                  <a:schemeClr val="accent2"/>
                </a:solidFill>
              </a:rPr>
              <a:t>ssuance</a:t>
            </a:r>
            <a:r>
              <a:rPr lang="en-US" sz="1600" dirty="0">
                <a:solidFill>
                  <a:schemeClr val="accent2"/>
                </a:solidFill>
              </a:rPr>
              <a:t> could be in one or more tranches</a:t>
            </a:r>
            <a:r>
              <a:rPr lang="lv-LV" sz="1600" dirty="0">
                <a:solidFill>
                  <a:schemeClr val="accent2"/>
                </a:solidFill>
              </a:rPr>
              <a:t>;</a:t>
            </a:r>
          </a:p>
          <a:p>
            <a:pPr marL="342900" lvl="0" indent="-342900" algn="just">
              <a:buAutoNum type="alphaLcParenR"/>
              <a:tabLst>
                <a:tab pos="260985" algn="l"/>
              </a:tabLst>
            </a:pPr>
            <a:r>
              <a:rPr lang="lv-LV" sz="1600" dirty="0" err="1">
                <a:solidFill>
                  <a:schemeClr val="accent2"/>
                </a:solidFill>
              </a:rPr>
              <a:t>repayment</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full-face</a:t>
            </a:r>
            <a:r>
              <a:rPr lang="lv-LV" sz="1600" dirty="0">
                <a:solidFill>
                  <a:schemeClr val="accent2"/>
                </a:solidFill>
              </a:rPr>
              <a:t> </a:t>
            </a:r>
            <a:r>
              <a:rPr lang="lv-LV" sz="1600" dirty="0" err="1">
                <a:solidFill>
                  <a:schemeClr val="accent2"/>
                </a:solidFill>
              </a:rPr>
              <a:t>value</a:t>
            </a:r>
            <a:r>
              <a:rPr lang="lv-LV" sz="1600" dirty="0">
                <a:solidFill>
                  <a:schemeClr val="accent2"/>
                </a:solidFill>
              </a:rPr>
              <a:t> </a:t>
            </a:r>
            <a:r>
              <a:rPr lang="lv-LV" sz="1600" dirty="0" err="1">
                <a:solidFill>
                  <a:schemeClr val="accent2"/>
                </a:solidFill>
              </a:rPr>
              <a:t>according</a:t>
            </a:r>
            <a:r>
              <a:rPr lang="lv-LV" sz="1600" dirty="0">
                <a:solidFill>
                  <a:schemeClr val="accent2"/>
                </a:solidFill>
              </a:rPr>
              <a:t> to </a:t>
            </a:r>
            <a:r>
              <a:rPr lang="lv-LV" sz="1600" dirty="0" err="1">
                <a:solidFill>
                  <a:schemeClr val="accent2"/>
                </a:solidFill>
              </a:rPr>
              <a:t>the</a:t>
            </a:r>
            <a:r>
              <a:rPr lang="lv-LV" sz="1600" dirty="0">
                <a:solidFill>
                  <a:schemeClr val="accent2"/>
                </a:solidFill>
              </a:rPr>
              <a:t> terms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issue</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on</a:t>
            </a:r>
            <a:r>
              <a:rPr lang="lv-LV" sz="1600" dirty="0">
                <a:solidFill>
                  <a:schemeClr val="accent2"/>
                </a:solidFill>
              </a:rPr>
              <a:t> </a:t>
            </a:r>
            <a:r>
              <a:rPr lang="lv-LV" sz="1600" dirty="0" err="1">
                <a:solidFill>
                  <a:schemeClr val="accent2"/>
                </a:solidFill>
              </a:rPr>
              <a:t>maturity</a:t>
            </a:r>
            <a:r>
              <a:rPr lang="lv-LV" sz="1600" dirty="0">
                <a:solidFill>
                  <a:schemeClr val="accent2"/>
                </a:solidFill>
              </a:rPr>
              <a:t>;</a:t>
            </a:r>
          </a:p>
          <a:p>
            <a:pPr marL="342900" lvl="0" indent="-342900" algn="just">
              <a:buAutoNum type="alphaLcParenR"/>
              <a:tabLst>
                <a:tab pos="260985" algn="l"/>
              </a:tabLst>
            </a:pPr>
            <a:r>
              <a:rPr lang="lv-LV" sz="1600" dirty="0" err="1">
                <a:solidFill>
                  <a:schemeClr val="accent2"/>
                </a:solidFill>
              </a:rPr>
              <a:t>maturity</a:t>
            </a:r>
            <a:r>
              <a:rPr lang="lv-LV" sz="1600" dirty="0">
                <a:solidFill>
                  <a:schemeClr val="accent2"/>
                </a:solidFill>
              </a:rPr>
              <a:t> – no less </a:t>
            </a:r>
            <a:r>
              <a:rPr lang="lv-LV" sz="1600" dirty="0" err="1">
                <a:solidFill>
                  <a:schemeClr val="accent2"/>
                </a:solidFill>
              </a:rPr>
              <a:t>than</a:t>
            </a:r>
            <a:r>
              <a:rPr lang="lv-LV" sz="1600" dirty="0">
                <a:solidFill>
                  <a:schemeClr val="accent2"/>
                </a:solidFill>
              </a:rPr>
              <a:t> </a:t>
            </a:r>
            <a:r>
              <a:rPr lang="lv-LV" sz="1600" dirty="0" err="1">
                <a:solidFill>
                  <a:schemeClr val="accent2"/>
                </a:solidFill>
              </a:rPr>
              <a:t>two</a:t>
            </a:r>
            <a:r>
              <a:rPr lang="lv-LV" sz="1600" dirty="0">
                <a:solidFill>
                  <a:schemeClr val="accent2"/>
                </a:solidFill>
              </a:rPr>
              <a:t> </a:t>
            </a:r>
            <a:r>
              <a:rPr lang="lv-LV" sz="1600" dirty="0" err="1">
                <a:solidFill>
                  <a:schemeClr val="accent2"/>
                </a:solidFill>
              </a:rPr>
              <a:t>years</a:t>
            </a:r>
            <a:r>
              <a:rPr lang="lv-LV" sz="1600" dirty="0">
                <a:solidFill>
                  <a:schemeClr val="accent2"/>
                </a:solidFill>
              </a:rPr>
              <a:t>;</a:t>
            </a:r>
          </a:p>
          <a:p>
            <a:pPr marL="342900" lvl="0" indent="-342900" algn="just">
              <a:buAutoNum type="alphaLcParenR"/>
              <a:tabLst>
                <a:tab pos="260985" algn="l"/>
              </a:tabLst>
            </a:pPr>
            <a:r>
              <a:rPr lang="lv-LV" sz="1600" dirty="0" err="1">
                <a:solidFill>
                  <a:schemeClr val="accent2"/>
                </a:solidFill>
              </a:rPr>
              <a:t>governing</a:t>
            </a:r>
            <a:r>
              <a:rPr lang="lv-LV" sz="1600" dirty="0">
                <a:solidFill>
                  <a:schemeClr val="accent2"/>
                </a:solidFill>
              </a:rPr>
              <a:t> </a:t>
            </a:r>
            <a:r>
              <a:rPr lang="lv-LV" sz="1600" dirty="0" err="1">
                <a:solidFill>
                  <a:schemeClr val="accent2"/>
                </a:solidFill>
              </a:rPr>
              <a:t>law</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issuance</a:t>
            </a:r>
            <a:r>
              <a:rPr lang="lv-LV" sz="1600" dirty="0">
                <a:solidFill>
                  <a:schemeClr val="accent2"/>
                </a:solidFill>
              </a:rPr>
              <a:t> – </a:t>
            </a:r>
            <a:r>
              <a:rPr lang="lv-LV" sz="1600" dirty="0" err="1">
                <a:solidFill>
                  <a:schemeClr val="accent2"/>
                </a:solidFill>
              </a:rPr>
              <a:t>Latvian</a:t>
            </a:r>
            <a:r>
              <a:rPr lang="lv-LV" sz="1600" dirty="0">
                <a:solidFill>
                  <a:schemeClr val="accent2"/>
                </a:solidFill>
              </a:rPr>
              <a:t> </a:t>
            </a:r>
            <a:r>
              <a:rPr lang="lv-LV" sz="1600" dirty="0" err="1">
                <a:solidFill>
                  <a:schemeClr val="accent2"/>
                </a:solidFill>
              </a:rPr>
              <a:t>Law</a:t>
            </a:r>
            <a:r>
              <a:rPr lang="lv-LV" sz="1600" dirty="0">
                <a:solidFill>
                  <a:schemeClr val="accent2"/>
                </a:solidFill>
              </a:rPr>
              <a:t>;</a:t>
            </a:r>
          </a:p>
          <a:p>
            <a:pPr marL="342900" lvl="0" indent="-342900" algn="just">
              <a:buAutoNum type="alphaLcParenR"/>
              <a:tabLst>
                <a:tab pos="260985" algn="l"/>
              </a:tabLst>
            </a:pPr>
            <a:r>
              <a:rPr lang="lv-LV" sz="1600" dirty="0" err="1">
                <a:solidFill>
                  <a:schemeClr val="accent2"/>
                </a:solidFill>
              </a:rPr>
              <a:t>issuance</a:t>
            </a:r>
            <a:r>
              <a:rPr lang="lv-LV" sz="1600" dirty="0">
                <a:solidFill>
                  <a:schemeClr val="accent2"/>
                </a:solidFill>
              </a:rPr>
              <a:t> </a:t>
            </a:r>
            <a:r>
              <a:rPr lang="lv-LV" sz="1600" dirty="0" err="1">
                <a:solidFill>
                  <a:schemeClr val="accent2"/>
                </a:solidFill>
              </a:rPr>
              <a:t>listing</a:t>
            </a:r>
            <a:r>
              <a:rPr lang="lv-LV" sz="1600" dirty="0">
                <a:solidFill>
                  <a:schemeClr val="accent2"/>
                </a:solidFill>
              </a:rPr>
              <a:t> </a:t>
            </a:r>
            <a:r>
              <a:rPr lang="lv-LV" sz="1600" dirty="0" err="1">
                <a:solidFill>
                  <a:schemeClr val="accent2"/>
                </a:solidFill>
              </a:rPr>
              <a:t>venue</a:t>
            </a:r>
            <a:r>
              <a:rPr lang="lv-LV" sz="1600" dirty="0">
                <a:solidFill>
                  <a:schemeClr val="accent2"/>
                </a:solidFill>
              </a:rPr>
              <a:t> – AS “Nasdaq </a:t>
            </a:r>
            <a:r>
              <a:rPr lang="lv-LV" sz="1600" dirty="0" err="1">
                <a:solidFill>
                  <a:schemeClr val="accent2"/>
                </a:solidFill>
              </a:rPr>
              <a:t>Riga</a:t>
            </a:r>
            <a:r>
              <a:rPr lang="lv-LV" sz="1600" dirty="0">
                <a:solidFill>
                  <a:schemeClr val="accent2"/>
                </a:solidFill>
              </a:rPr>
              <a:t>” </a:t>
            </a:r>
            <a:r>
              <a:rPr lang="lv-LV" sz="1600" dirty="0" err="1">
                <a:solidFill>
                  <a:schemeClr val="accent2"/>
                </a:solidFill>
              </a:rPr>
              <a:t>with</a:t>
            </a:r>
            <a:r>
              <a:rPr lang="lv-LV" sz="1600" dirty="0">
                <a:solidFill>
                  <a:schemeClr val="accent2"/>
                </a:solidFill>
              </a:rPr>
              <a:t> </a:t>
            </a:r>
            <a:r>
              <a:rPr lang="lv-LV" sz="1600" dirty="0" err="1">
                <a:solidFill>
                  <a:schemeClr val="accent2"/>
                </a:solidFill>
              </a:rPr>
              <a:t>passporting</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prospectus</a:t>
            </a:r>
            <a:r>
              <a:rPr lang="lv-LV" sz="1600" dirty="0">
                <a:solidFill>
                  <a:schemeClr val="accent2"/>
                </a:solidFill>
              </a:rPr>
              <a:t> </a:t>
            </a:r>
            <a:r>
              <a:rPr lang="lv-LV" sz="1600" dirty="0" err="1">
                <a:solidFill>
                  <a:schemeClr val="accent2"/>
                </a:solidFill>
              </a:rPr>
              <a:t>also</a:t>
            </a:r>
            <a:r>
              <a:rPr lang="lv-LV" sz="1600" dirty="0">
                <a:solidFill>
                  <a:schemeClr val="accent2"/>
                </a:solidFill>
              </a:rPr>
              <a:t> to AB Nasdaq </a:t>
            </a:r>
            <a:r>
              <a:rPr lang="lv-LV" sz="1600" dirty="0" err="1">
                <a:solidFill>
                  <a:schemeClr val="accent2"/>
                </a:solidFill>
              </a:rPr>
              <a:t>Vilnius</a:t>
            </a:r>
            <a:r>
              <a:rPr lang="lv-LV" sz="1600" dirty="0">
                <a:solidFill>
                  <a:schemeClr val="accent2"/>
                </a:solidFill>
              </a:rPr>
              <a:t> and “Nasdaq OMX </a:t>
            </a:r>
            <a:r>
              <a:rPr lang="lv-LV" sz="1600" dirty="0" err="1">
                <a:solidFill>
                  <a:schemeClr val="accent2"/>
                </a:solidFill>
              </a:rPr>
              <a:t>Tallinn</a:t>
            </a:r>
            <a:r>
              <a:rPr lang="lv-LV" sz="1600" dirty="0">
                <a:solidFill>
                  <a:schemeClr val="accent2"/>
                </a:solidFill>
              </a:rPr>
              <a:t>” AS.</a:t>
            </a:r>
          </a:p>
          <a:p>
            <a:pPr lvl="0" algn="just">
              <a:tabLst>
                <a:tab pos="260985" algn="l"/>
              </a:tabLst>
            </a:pPr>
            <a:r>
              <a:rPr lang="en-US" sz="1600" dirty="0">
                <a:solidFill>
                  <a:schemeClr val="accent2"/>
                </a:solidFill>
              </a:rPr>
              <a:t>The proceeds from the issue will be used to refinance loans and finance investments</a:t>
            </a:r>
            <a:r>
              <a:rPr lang="lv-LV" sz="1600" dirty="0">
                <a:solidFill>
                  <a:schemeClr val="accent2"/>
                </a:solidFill>
              </a:rPr>
              <a:t>.</a:t>
            </a:r>
          </a:p>
        </p:txBody>
      </p:sp>
      <p:sp>
        <p:nvSpPr>
          <p:cNvPr id="11" name="TextBox 10">
            <a:extLst>
              <a:ext uri="{FF2B5EF4-FFF2-40B4-BE49-F238E27FC236}">
                <a16:creationId xmlns:a16="http://schemas.microsoft.com/office/drawing/2014/main" id="{B2F40271-8B8D-4939-A09E-30CA3BD374D2}"/>
              </a:ext>
            </a:extLst>
          </p:cNvPr>
          <p:cNvSpPr txBox="1"/>
          <p:nvPr/>
        </p:nvSpPr>
        <p:spPr>
          <a:xfrm>
            <a:off x="671037" y="374939"/>
            <a:ext cx="7681135" cy="584775"/>
          </a:xfrm>
          <a:prstGeom prst="rect">
            <a:avLst/>
          </a:prstGeom>
          <a:noFill/>
        </p:spPr>
        <p:txBody>
          <a:bodyPr wrap="square">
            <a:spAutoFit/>
          </a:bodyPr>
          <a:lstStyle/>
          <a:p>
            <a:r>
              <a:rPr lang="lv-LV" sz="1600" b="1" dirty="0"/>
              <a:t>AS “Conexus Baltic Grid” obligāciju emisija, piedāvāšana un iekļaušana regulētajā tirgū / </a:t>
            </a:r>
            <a:r>
              <a:rPr lang="en-US" sz="1600" b="1" dirty="0">
                <a:solidFill>
                  <a:schemeClr val="accent2"/>
                </a:solidFill>
              </a:rPr>
              <a:t>Issuance, offering and listing of bonds of JSC </a:t>
            </a:r>
            <a:r>
              <a:rPr lang="lv-LV" sz="1600" b="1" dirty="0">
                <a:solidFill>
                  <a:schemeClr val="accent2"/>
                </a:solidFill>
              </a:rPr>
              <a:t>“Conexus Baltic Grid” </a:t>
            </a:r>
          </a:p>
        </p:txBody>
      </p:sp>
      <p:sp>
        <p:nvSpPr>
          <p:cNvPr id="12" name="Oval 11">
            <a:extLst>
              <a:ext uri="{FF2B5EF4-FFF2-40B4-BE49-F238E27FC236}">
                <a16:creationId xmlns:a16="http://schemas.microsoft.com/office/drawing/2014/main" id="{F6E04ECF-979B-4CD9-8E21-78C811865F14}"/>
              </a:ext>
            </a:extLst>
          </p:cNvPr>
          <p:cNvSpPr/>
          <p:nvPr/>
        </p:nvSpPr>
        <p:spPr>
          <a:xfrm>
            <a:off x="171451" y="773168"/>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4</a:t>
            </a:r>
            <a:endParaRPr lang="en-US" sz="2400" b="1" dirty="0">
              <a:solidFill>
                <a:schemeClr val="tx1"/>
              </a:solidFill>
              <a:latin typeface="Mulish ExtraBold Roman" pitchFamily="2" charset="77"/>
            </a:endParaRPr>
          </a:p>
        </p:txBody>
      </p:sp>
    </p:spTree>
    <p:extLst>
      <p:ext uri="{BB962C8B-B14F-4D97-AF65-F5344CB8AC3E}">
        <p14:creationId xmlns:p14="http://schemas.microsoft.com/office/powerpoint/2010/main" val="56520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err="1">
                <a:latin typeface="Mulish Bold Roman" pitchFamily="2" charset="77"/>
              </a:rPr>
              <a:t>Priekšsapulces</a:t>
            </a:r>
            <a:r>
              <a:rPr lang="lv-LV" sz="2800" b="1" dirty="0">
                <a:latin typeface="Mulish Bold Roman" pitchFamily="2" charset="77"/>
              </a:rPr>
              <a:t> atklāšana / </a:t>
            </a:r>
            <a:r>
              <a:rPr lang="lv-LV" sz="2800" b="1" dirty="0" err="1">
                <a:solidFill>
                  <a:schemeClr val="accent2"/>
                </a:solidFill>
                <a:latin typeface="Mulish Bold Roman" pitchFamily="2" charset="77"/>
              </a:rPr>
              <a:t>Opening</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Pre-Meeting</a:t>
            </a:r>
            <a:endParaRPr lang="en-US" sz="2800" b="1" dirty="0">
              <a:solidFill>
                <a:schemeClr val="accent2"/>
              </a:solidFill>
              <a:latin typeface="Mulish Bold Roman" pitchFamily="2" charset="77"/>
            </a:endParaRPr>
          </a:p>
        </p:txBody>
      </p:sp>
      <p:sp>
        <p:nvSpPr>
          <p:cNvPr id="9" name="TextBox 8">
            <a:extLst>
              <a:ext uri="{FF2B5EF4-FFF2-40B4-BE49-F238E27FC236}">
                <a16:creationId xmlns:a16="http://schemas.microsoft.com/office/drawing/2014/main" id="{0EFA593D-2392-5A43-AE2E-C5094BDEA44A}"/>
              </a:ext>
            </a:extLst>
          </p:cNvPr>
          <p:cNvSpPr txBox="1"/>
          <p:nvPr/>
        </p:nvSpPr>
        <p:spPr>
          <a:xfrm>
            <a:off x="697984" y="2320160"/>
            <a:ext cx="4726379" cy="1461939"/>
          </a:xfrm>
          <a:prstGeom prst="rect">
            <a:avLst/>
          </a:prstGeom>
          <a:noFill/>
        </p:spPr>
        <p:txBody>
          <a:bodyPr wrap="square" rtlCol="0">
            <a:spAutoFit/>
          </a:bodyPr>
          <a:lstStyle/>
          <a:p>
            <a:pPr marL="0" indent="0" algn="just">
              <a:buFont typeface="Arial" panose="020B0604020202020204" pitchFamily="34" charset="0"/>
              <a:buNone/>
            </a:pPr>
            <a:r>
              <a:rPr lang="lv-LV" sz="1600" dirty="0">
                <a:solidFill>
                  <a:schemeClr val="tx1"/>
                </a:solidFill>
              </a:rPr>
              <a:t>AS "Conexus Baltic Grid" organizē šo </a:t>
            </a:r>
            <a:r>
              <a:rPr lang="lv-LV" sz="1600" dirty="0" err="1">
                <a:solidFill>
                  <a:schemeClr val="tx1"/>
                </a:solidFill>
              </a:rPr>
              <a:t>priekšsapulci</a:t>
            </a:r>
            <a:r>
              <a:rPr lang="lv-LV" sz="1600" dirty="0">
                <a:solidFill>
                  <a:schemeClr val="tx1"/>
                </a:solidFill>
              </a:rPr>
              <a:t>, lai pirms balsojuma veikšanas akcionāri varētu saņemt objektīvu un vispusīgu informāciju par akcionāru sapulcē izskatāmajiem jautājumiem. </a:t>
            </a:r>
          </a:p>
          <a:p>
            <a:pPr marL="0" indent="0" algn="just">
              <a:buFont typeface="Arial" panose="020B0604020202020204" pitchFamily="34" charset="0"/>
              <a:buNone/>
            </a:pPr>
            <a:endParaRPr lang="lv-LV" sz="900" dirty="0">
              <a:solidFill>
                <a:schemeClr val="tx1"/>
              </a:solidFill>
            </a:endParaRPr>
          </a:p>
          <a:p>
            <a:pPr marL="0" indent="0" algn="just">
              <a:buFont typeface="Arial" panose="020B0604020202020204" pitchFamily="34" charset="0"/>
              <a:buNone/>
            </a:pPr>
            <a:r>
              <a:rPr lang="lv-LV" sz="1600" dirty="0" err="1">
                <a:solidFill>
                  <a:schemeClr val="tx1"/>
                </a:solidFill>
              </a:rPr>
              <a:t>Priekšsapulcē</a:t>
            </a:r>
            <a:r>
              <a:rPr lang="lv-LV" sz="1600" dirty="0">
                <a:solidFill>
                  <a:schemeClr val="tx1"/>
                </a:solidFill>
              </a:rPr>
              <a:t> akcionāri aicināti uzdot jautājumus.</a:t>
            </a:r>
            <a:endParaRPr lang="en-US" sz="1600" dirty="0">
              <a:solidFill>
                <a:schemeClr val="tx1"/>
              </a:solidFill>
            </a:endParaRPr>
          </a:p>
        </p:txBody>
      </p:sp>
      <p:sp>
        <p:nvSpPr>
          <p:cNvPr id="13" name="TextBox 12">
            <a:extLst>
              <a:ext uri="{FF2B5EF4-FFF2-40B4-BE49-F238E27FC236}">
                <a16:creationId xmlns:a16="http://schemas.microsoft.com/office/drawing/2014/main" id="{05AB23D7-6DC4-6945-B356-67939CFB5FD4}"/>
              </a:ext>
            </a:extLst>
          </p:cNvPr>
          <p:cNvSpPr txBox="1"/>
          <p:nvPr/>
        </p:nvSpPr>
        <p:spPr>
          <a:xfrm>
            <a:off x="697984" y="1500782"/>
            <a:ext cx="5514109" cy="369332"/>
          </a:xfrm>
          <a:prstGeom prst="rect">
            <a:avLst/>
          </a:prstGeom>
          <a:noFill/>
          <a:ln w="38100">
            <a:noFill/>
          </a:ln>
          <a:effectLst/>
        </p:spPr>
        <p:txBody>
          <a:bodyPr wrap="square" rtlCol="0">
            <a:spAutoFit/>
          </a:bodyPr>
          <a:lstStyle/>
          <a:p>
            <a:pPr marL="0" indent="0" algn="just">
              <a:buFont typeface="Arial" panose="020B0604020202020204" pitchFamily="34" charset="0"/>
              <a:buNone/>
            </a:pPr>
            <a:r>
              <a:rPr lang="lv-LV" sz="1800" b="1" dirty="0">
                <a:solidFill>
                  <a:schemeClr val="tx1"/>
                </a:solidFill>
              </a:rPr>
              <a:t>Godājamie akcionāri!</a:t>
            </a:r>
          </a:p>
        </p:txBody>
      </p:sp>
      <p:sp>
        <p:nvSpPr>
          <p:cNvPr id="16" name="TextBox 15">
            <a:extLst>
              <a:ext uri="{FF2B5EF4-FFF2-40B4-BE49-F238E27FC236}">
                <a16:creationId xmlns:a16="http://schemas.microsoft.com/office/drawing/2014/main" id="{68CEC18B-98B1-8342-A4A3-D3164A18B71F}"/>
              </a:ext>
            </a:extLst>
          </p:cNvPr>
          <p:cNvSpPr txBox="1"/>
          <p:nvPr/>
        </p:nvSpPr>
        <p:spPr>
          <a:xfrm>
            <a:off x="6719726" y="2325612"/>
            <a:ext cx="4726379" cy="1815882"/>
          </a:xfrm>
          <a:prstGeom prst="rect">
            <a:avLst/>
          </a:prstGeom>
          <a:noFill/>
        </p:spPr>
        <p:txBody>
          <a:bodyPr wrap="square" rtlCol="0">
            <a:spAutoFit/>
          </a:bodyPr>
          <a:lstStyle/>
          <a:p>
            <a:pPr marL="0" indent="0">
              <a:buFont typeface="Arial" panose="020B0604020202020204" pitchFamily="34" charset="0"/>
              <a:buNone/>
            </a:pPr>
            <a:r>
              <a:rPr lang="en-US" sz="1600" dirty="0">
                <a:solidFill>
                  <a:schemeClr val="accent2"/>
                </a:solidFill>
              </a:rPr>
              <a:t>JSC "Conexus Baltic Grid" </a:t>
            </a:r>
            <a:r>
              <a:rPr lang="lv-LV" sz="1600" dirty="0" err="1">
                <a:solidFill>
                  <a:schemeClr val="accent2"/>
                </a:solidFill>
              </a:rPr>
              <a:t>is</a:t>
            </a:r>
            <a:r>
              <a:rPr lang="lv-LV" sz="1600" dirty="0">
                <a:solidFill>
                  <a:schemeClr val="accent2"/>
                </a:solidFill>
              </a:rPr>
              <a:t> </a:t>
            </a:r>
            <a:r>
              <a:rPr lang="en-US" sz="1600" dirty="0" err="1">
                <a:solidFill>
                  <a:schemeClr val="accent2"/>
                </a:solidFill>
              </a:rPr>
              <a:t>organiz</a:t>
            </a:r>
            <a:r>
              <a:rPr lang="lv-LV" sz="1600" dirty="0" err="1">
                <a:solidFill>
                  <a:schemeClr val="accent2"/>
                </a:solidFill>
              </a:rPr>
              <a:t>ing</a:t>
            </a:r>
            <a:r>
              <a:rPr lang="en-US" sz="1600" dirty="0">
                <a:solidFill>
                  <a:schemeClr val="accent2"/>
                </a:solidFill>
              </a:rPr>
              <a:t> this </a:t>
            </a:r>
            <a:r>
              <a:rPr lang="lv-LV" sz="1600" dirty="0">
                <a:solidFill>
                  <a:schemeClr val="accent2"/>
                </a:solidFill>
              </a:rPr>
              <a:t>P</a:t>
            </a:r>
            <a:r>
              <a:rPr lang="en-US" sz="1600" dirty="0">
                <a:solidFill>
                  <a:schemeClr val="accent2"/>
                </a:solidFill>
              </a:rPr>
              <a:t>re</a:t>
            </a:r>
            <a:r>
              <a:rPr lang="lv-LV" sz="1600" dirty="0">
                <a:solidFill>
                  <a:schemeClr val="accent2"/>
                </a:solidFill>
              </a:rPr>
              <a:t>-M</a:t>
            </a:r>
            <a:r>
              <a:rPr lang="en-US" sz="1600" dirty="0" err="1">
                <a:solidFill>
                  <a:schemeClr val="accent2"/>
                </a:solidFill>
              </a:rPr>
              <a:t>eeting</a:t>
            </a:r>
            <a:r>
              <a:rPr lang="en-US" sz="1600" dirty="0">
                <a:solidFill>
                  <a:schemeClr val="accent2"/>
                </a:solidFill>
              </a:rPr>
              <a:t> so that before the voting, the shareholders can receive objective and comprehensive information on the issues to be considered at the </a:t>
            </a:r>
            <a:r>
              <a:rPr lang="lv-LV" sz="1600" dirty="0">
                <a:solidFill>
                  <a:schemeClr val="accent2"/>
                </a:solidFill>
              </a:rPr>
              <a:t>S</a:t>
            </a:r>
            <a:r>
              <a:rPr lang="en-US" sz="1600" dirty="0" err="1">
                <a:solidFill>
                  <a:schemeClr val="accent2"/>
                </a:solidFill>
              </a:rPr>
              <a:t>hareholders</a:t>
            </a:r>
            <a:r>
              <a:rPr lang="en-US" sz="1600" dirty="0">
                <a:solidFill>
                  <a:schemeClr val="accent2"/>
                </a:solidFill>
              </a:rPr>
              <a:t>’ </a:t>
            </a:r>
            <a:r>
              <a:rPr lang="lv-LV" sz="1600" dirty="0">
                <a:solidFill>
                  <a:schemeClr val="accent2"/>
                </a:solidFill>
              </a:rPr>
              <a:t>M</a:t>
            </a:r>
            <a:r>
              <a:rPr lang="en-US" sz="1600" dirty="0" err="1">
                <a:solidFill>
                  <a:schemeClr val="accent2"/>
                </a:solidFill>
              </a:rPr>
              <a:t>eeting</a:t>
            </a:r>
            <a:r>
              <a:rPr lang="en-US" sz="1600" dirty="0">
                <a:solidFill>
                  <a:schemeClr val="accent2"/>
                </a:solidFill>
              </a:rPr>
              <a:t>. </a:t>
            </a:r>
            <a:endParaRPr lang="lv-LV" sz="1600" dirty="0">
              <a:solidFill>
                <a:schemeClr val="accent2"/>
              </a:solidFill>
            </a:endParaRPr>
          </a:p>
          <a:p>
            <a:pPr marL="0" indent="0">
              <a:buNone/>
            </a:pPr>
            <a:r>
              <a:rPr lang="en-US" sz="1600" dirty="0">
                <a:solidFill>
                  <a:schemeClr val="accent2"/>
                </a:solidFill>
              </a:rPr>
              <a:t>Shareholders are invited to ask questions at the </a:t>
            </a:r>
            <a:r>
              <a:rPr lang="lv-LV" sz="1600" dirty="0" err="1">
                <a:solidFill>
                  <a:schemeClr val="accent2"/>
                </a:solidFill>
              </a:rPr>
              <a:t>Pre-M</a:t>
            </a:r>
            <a:r>
              <a:rPr lang="en-US" sz="1600" dirty="0" err="1">
                <a:solidFill>
                  <a:schemeClr val="accent2"/>
                </a:solidFill>
              </a:rPr>
              <a:t>eeting</a:t>
            </a:r>
            <a:r>
              <a:rPr lang="en-US" sz="1600" dirty="0">
                <a:solidFill>
                  <a:schemeClr val="accent2"/>
                </a:solidFill>
              </a:rPr>
              <a:t>. </a:t>
            </a:r>
            <a:endParaRPr lang="lv-LV" sz="1600" dirty="0">
              <a:solidFill>
                <a:schemeClr val="accent2"/>
              </a:solidFill>
            </a:endParaRPr>
          </a:p>
        </p:txBody>
      </p:sp>
      <p:sp>
        <p:nvSpPr>
          <p:cNvPr id="18" name="TextBox 17">
            <a:extLst>
              <a:ext uri="{FF2B5EF4-FFF2-40B4-BE49-F238E27FC236}">
                <a16:creationId xmlns:a16="http://schemas.microsoft.com/office/drawing/2014/main" id="{BE734643-7B15-6244-8937-5435FE21A9DF}"/>
              </a:ext>
            </a:extLst>
          </p:cNvPr>
          <p:cNvSpPr txBox="1"/>
          <p:nvPr/>
        </p:nvSpPr>
        <p:spPr>
          <a:xfrm>
            <a:off x="6719726" y="1507769"/>
            <a:ext cx="5514109" cy="369332"/>
          </a:xfrm>
          <a:prstGeom prst="rect">
            <a:avLst/>
          </a:prstGeom>
          <a:noFill/>
          <a:ln w="38100">
            <a:noFill/>
          </a:ln>
          <a:effectLst/>
        </p:spPr>
        <p:txBody>
          <a:bodyPr wrap="square" rtlCol="0">
            <a:spAutoFit/>
          </a:bodyPr>
          <a:lstStyle/>
          <a:p>
            <a:pPr marL="0" indent="0" algn="just">
              <a:buFont typeface="Arial" panose="020B0604020202020204" pitchFamily="34" charset="0"/>
              <a:buNone/>
            </a:pPr>
            <a:r>
              <a:rPr lang="en-US" sz="1800" b="1" dirty="0">
                <a:solidFill>
                  <a:schemeClr val="accent2"/>
                </a:solidFill>
              </a:rPr>
              <a:t>Dear shareholders!</a:t>
            </a:r>
          </a:p>
        </p:txBody>
      </p:sp>
    </p:spTree>
    <p:extLst>
      <p:ext uri="{BB962C8B-B14F-4D97-AF65-F5344CB8AC3E}">
        <p14:creationId xmlns:p14="http://schemas.microsoft.com/office/powerpoint/2010/main" val="282356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20</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671037" y="406498"/>
            <a:ext cx="10553038" cy="523220"/>
          </a:xfrm>
          <a:prstGeom prst="rect">
            <a:avLst/>
          </a:prstGeom>
          <a:noFill/>
          <a:ln w="38100">
            <a:noFill/>
          </a:ln>
          <a:effectLst/>
        </p:spPr>
        <p:txBody>
          <a:bodyPr wrap="square" rtlCol="0">
            <a:spAutoFit/>
          </a:bodyPr>
          <a:lstStyle/>
          <a:p>
            <a:r>
              <a:rPr lang="lv-LV" sz="2800" b="1" dirty="0"/>
              <a:t>Lēmumi</a:t>
            </a:r>
            <a:r>
              <a:rPr lang="lv-LV" sz="2800" b="1" dirty="0">
                <a:latin typeface="Mulish Bold Roman" pitchFamily="2" charset="77"/>
              </a:rPr>
              <a:t>/ </a:t>
            </a:r>
            <a:r>
              <a:rPr lang="lv-LV" sz="2800" b="1" dirty="0" err="1">
                <a:solidFill>
                  <a:schemeClr val="accent2"/>
                </a:solidFill>
                <a:latin typeface="Mulish Bold Roman" pitchFamily="2" charset="77"/>
              </a:rPr>
              <a:t>Resolutions</a:t>
            </a:r>
            <a:endParaRPr lang="en-US" sz="2800" b="1" dirty="0">
              <a:solidFill>
                <a:schemeClr val="accent2"/>
              </a:solidFill>
              <a:latin typeface="Mulish Bold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1004524" y="1140213"/>
            <a:ext cx="7714694" cy="584775"/>
          </a:xfrm>
          <a:prstGeom prst="rect">
            <a:avLst/>
          </a:prstGeom>
          <a:noFill/>
        </p:spPr>
        <p:txBody>
          <a:bodyPr wrap="square" rtlCol="0" anchor="b">
            <a:spAutoFit/>
          </a:bodyPr>
          <a:lstStyle/>
          <a:p>
            <a:r>
              <a:rPr lang="lv-LV" sz="1600" b="1" dirty="0"/>
              <a:t>AS “Conexus Baltic Grid” obligāciju emisija, piedāvāšana un iekļaušana regulētajā tirgū / </a:t>
            </a:r>
          </a:p>
          <a:p>
            <a:r>
              <a:rPr lang="en-US" sz="1600" b="1" dirty="0">
                <a:solidFill>
                  <a:schemeClr val="accent2"/>
                </a:solidFill>
              </a:rPr>
              <a:t>Issuance, offering and listing of bonds of JSC </a:t>
            </a:r>
            <a:r>
              <a:rPr lang="lv-LV" sz="1600" b="1" dirty="0">
                <a:solidFill>
                  <a:schemeClr val="accent2"/>
                </a:solidFill>
              </a:rPr>
              <a:t>“Conexus Baltic Grid” </a:t>
            </a:r>
          </a:p>
        </p:txBody>
      </p:sp>
      <p:sp>
        <p:nvSpPr>
          <p:cNvPr id="2" name="Oval 1">
            <a:extLst>
              <a:ext uri="{FF2B5EF4-FFF2-40B4-BE49-F238E27FC236}">
                <a16:creationId xmlns:a16="http://schemas.microsoft.com/office/drawing/2014/main" id="{4BDD1065-7185-5F4D-BD8F-51368E3E021E}"/>
              </a:ext>
            </a:extLst>
          </p:cNvPr>
          <p:cNvSpPr/>
          <p:nvPr/>
        </p:nvSpPr>
        <p:spPr>
          <a:xfrm>
            <a:off x="504938" y="1500891"/>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4</a:t>
            </a:r>
            <a:endParaRPr lang="en-US" sz="2400" b="1" dirty="0">
              <a:solidFill>
                <a:schemeClr val="tx1"/>
              </a:solidFill>
              <a:latin typeface="Mulish ExtraBold Roman" pitchFamily="2" charset="77"/>
            </a:endParaRPr>
          </a:p>
        </p:txBody>
      </p:sp>
      <p:cxnSp>
        <p:nvCxnSpPr>
          <p:cNvPr id="4" name="Straight Connector 3">
            <a:extLst>
              <a:ext uri="{FF2B5EF4-FFF2-40B4-BE49-F238E27FC236}">
                <a16:creationId xmlns:a16="http://schemas.microsoft.com/office/drawing/2014/main" id="{7C7207D4-EFB7-3345-BD21-C6948934784B}"/>
              </a:ext>
            </a:extLst>
          </p:cNvPr>
          <p:cNvCxnSpPr>
            <a:cxnSpLocks/>
          </p:cNvCxnSpPr>
          <p:nvPr/>
        </p:nvCxnSpPr>
        <p:spPr>
          <a:xfrm flipH="1">
            <a:off x="1004524" y="1724988"/>
            <a:ext cx="74999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192FB7-F0BB-4319-B30C-86ECD18F5D3B}"/>
              </a:ext>
            </a:extLst>
          </p:cNvPr>
          <p:cNvSpPr txBox="1"/>
          <p:nvPr/>
        </p:nvSpPr>
        <p:spPr>
          <a:xfrm>
            <a:off x="932806" y="1755065"/>
            <a:ext cx="4726379" cy="4385816"/>
          </a:xfrm>
          <a:prstGeom prst="rect">
            <a:avLst/>
          </a:prstGeom>
          <a:noFill/>
        </p:spPr>
        <p:txBody>
          <a:bodyPr wrap="square" rtlCol="0">
            <a:spAutoFit/>
          </a:bodyPr>
          <a:lstStyle/>
          <a:p>
            <a:pPr lvl="0" algn="just">
              <a:tabLst>
                <a:tab pos="260985" algn="l"/>
              </a:tabLst>
            </a:pPr>
            <a:r>
              <a:rPr lang="lv-LV" sz="1600" dirty="0">
                <a:effectLst/>
                <a:ea typeface="Times New Roman" panose="02020603050405020304" pitchFamily="18" charset="0"/>
              </a:rPr>
              <a:t>1) Saskaņā ar Komerclikuma 268. panta pirmās daļas 8. punktu un Akciju sabiedrības “Conexus Baltic Grid” statūtu 18.5. punktu apstiprināt nenodrošināto obligāciju emisiju, piedāvāšanu un iekļaušanu regulētajā tirgū ar šādiem noteikumiem:</a:t>
            </a:r>
          </a:p>
          <a:p>
            <a:pPr marL="800100" lvl="1" indent="-342900" algn="just">
              <a:buFont typeface="+mj-lt"/>
              <a:buAutoNum type="alphaLcParenR"/>
              <a:tabLst>
                <a:tab pos="630555" algn="l"/>
              </a:tabLst>
            </a:pPr>
            <a:r>
              <a:rPr lang="lv-LV" sz="1600" dirty="0"/>
              <a:t>emisijas apjoms – līdz 80 000 000 EUR;</a:t>
            </a:r>
          </a:p>
          <a:p>
            <a:pPr marL="800100" lvl="1" indent="-342900" algn="just">
              <a:buFont typeface="+mj-lt"/>
              <a:buAutoNum type="alphaLcParenR"/>
              <a:tabLst>
                <a:tab pos="630555" algn="l"/>
              </a:tabLst>
            </a:pPr>
            <a:r>
              <a:rPr lang="lv-LV" sz="1600" dirty="0"/>
              <a:t>obligācijas var tikt emitētās vienā vai vairākās emisijās;</a:t>
            </a:r>
          </a:p>
          <a:p>
            <a:pPr marL="800100" lvl="1" indent="-342900" algn="just">
              <a:buFont typeface="+mj-lt"/>
              <a:buAutoNum type="alphaLcParenR"/>
              <a:tabLst>
                <a:tab pos="630555" algn="l"/>
              </a:tabLst>
            </a:pPr>
            <a:r>
              <a:rPr lang="lv-LV" sz="1600" dirty="0"/>
              <a:t>pilnas nominālvērtības atmaksa saskaņā ar obligāciju emisijas noteikumiem termiņa beigās;</a:t>
            </a:r>
          </a:p>
          <a:p>
            <a:pPr marL="800100" lvl="1" indent="-342900" algn="just">
              <a:buFont typeface="+mj-lt"/>
              <a:buAutoNum type="alphaLcParenR"/>
              <a:tabLst>
                <a:tab pos="630555" algn="l"/>
              </a:tabLst>
            </a:pPr>
            <a:r>
              <a:rPr lang="lv-LV" sz="1600" dirty="0"/>
              <a:t>termiņš – ne mazāk kā divi gadi;</a:t>
            </a:r>
          </a:p>
          <a:p>
            <a:pPr marL="800100" lvl="1" indent="-342900" algn="just">
              <a:buFont typeface="+mj-lt"/>
              <a:buAutoNum type="alphaLcParenR"/>
              <a:tabLst>
                <a:tab pos="630555" algn="l"/>
              </a:tabLst>
            </a:pPr>
            <a:r>
              <a:rPr lang="lv-LV" sz="1600" dirty="0"/>
              <a:t>emisija saskaņā ar Latvijas tiesību aktiem;</a:t>
            </a:r>
          </a:p>
          <a:p>
            <a:pPr marL="800100" lvl="1" indent="-342900" algn="just">
              <a:buFont typeface="+mj-lt"/>
              <a:buAutoNum type="alphaLcParenR"/>
              <a:tabLst>
                <a:tab pos="630555" algn="l"/>
              </a:tabLst>
            </a:pPr>
            <a:r>
              <a:rPr lang="lv-LV" sz="1600" dirty="0"/>
              <a:t>emisijas kotēšanas vieta – AS “Nasdaq </a:t>
            </a:r>
            <a:r>
              <a:rPr lang="lv-LV" sz="1600" dirty="0" err="1"/>
              <a:t>Riga</a:t>
            </a:r>
            <a:r>
              <a:rPr lang="lv-LV" sz="1600" dirty="0"/>
              <a:t>” ar iespēju obligācijas kotēt arī AB Nasdaq </a:t>
            </a:r>
            <a:r>
              <a:rPr lang="lv-LV" sz="1600" dirty="0" err="1"/>
              <a:t>Vilnius</a:t>
            </a:r>
            <a:r>
              <a:rPr lang="lv-LV" sz="1600" dirty="0"/>
              <a:t> un “Nasdaq OMX </a:t>
            </a:r>
            <a:r>
              <a:rPr lang="lv-LV" sz="1600" dirty="0" err="1"/>
              <a:t>Tallinn</a:t>
            </a:r>
            <a:r>
              <a:rPr lang="lv-LV" sz="1600" dirty="0"/>
              <a:t>” AS</a:t>
            </a:r>
          </a:p>
          <a:p>
            <a:pPr lvl="0" algn="just">
              <a:spcBef>
                <a:spcPts val="600"/>
              </a:spcBef>
              <a:spcAft>
                <a:spcPts val="600"/>
              </a:spcAft>
              <a:tabLst>
                <a:tab pos="260985" algn="l"/>
              </a:tabLst>
            </a:pPr>
            <a:endParaRPr lang="lv-LV" sz="1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23CCC653-0729-4728-BED1-82DBF4C21C13}"/>
              </a:ext>
            </a:extLst>
          </p:cNvPr>
          <p:cNvSpPr txBox="1"/>
          <p:nvPr/>
        </p:nvSpPr>
        <p:spPr>
          <a:xfrm>
            <a:off x="5659185" y="1746055"/>
            <a:ext cx="4726379" cy="4031873"/>
          </a:xfrm>
          <a:prstGeom prst="rect">
            <a:avLst/>
          </a:prstGeom>
          <a:noFill/>
        </p:spPr>
        <p:txBody>
          <a:bodyPr wrap="square" rtlCol="0">
            <a:spAutoFit/>
          </a:bodyPr>
          <a:lstStyle/>
          <a:p>
            <a:pPr lvl="0" algn="just">
              <a:tabLst>
                <a:tab pos="260985" algn="l"/>
              </a:tabLst>
            </a:pPr>
            <a:r>
              <a:rPr lang="lv-LV" sz="1600" dirty="0">
                <a:solidFill>
                  <a:schemeClr val="accent2"/>
                </a:solidFill>
              </a:rPr>
              <a:t>1) </a:t>
            </a:r>
            <a:r>
              <a:rPr lang="en-US" sz="1600" dirty="0">
                <a:solidFill>
                  <a:schemeClr val="accent2"/>
                </a:solidFill>
              </a:rPr>
              <a:t>In</a:t>
            </a:r>
            <a:r>
              <a:rPr lang="lv-LV" sz="1600" dirty="0">
                <a:solidFill>
                  <a:schemeClr val="accent2"/>
                </a:solidFill>
              </a:rPr>
              <a:t> </a:t>
            </a:r>
            <a:r>
              <a:rPr lang="lv-LV" sz="1600" dirty="0" err="1">
                <a:solidFill>
                  <a:schemeClr val="accent2"/>
                </a:solidFill>
              </a:rPr>
              <a:t>accordance</a:t>
            </a:r>
            <a:r>
              <a:rPr lang="lv-LV" sz="1600" dirty="0">
                <a:solidFill>
                  <a:schemeClr val="accent2"/>
                </a:solidFill>
              </a:rPr>
              <a:t> </a:t>
            </a:r>
            <a:r>
              <a:rPr lang="lv-LV" sz="1600" dirty="0" err="1">
                <a:solidFill>
                  <a:schemeClr val="accent2"/>
                </a:solidFill>
              </a:rPr>
              <a:t>with</a:t>
            </a:r>
            <a:r>
              <a:rPr lang="lv-LV" sz="1600" dirty="0">
                <a:solidFill>
                  <a:schemeClr val="accent2"/>
                </a:solidFill>
              </a:rPr>
              <a:t> </a:t>
            </a:r>
            <a:r>
              <a:rPr lang="lv-LV" sz="1600" dirty="0" err="1">
                <a:solidFill>
                  <a:schemeClr val="accent2"/>
                </a:solidFill>
              </a:rPr>
              <a:t>Section</a:t>
            </a:r>
            <a:r>
              <a:rPr lang="lv-LV" sz="1600" dirty="0">
                <a:solidFill>
                  <a:schemeClr val="accent2"/>
                </a:solidFill>
              </a:rPr>
              <a:t> 268 </a:t>
            </a:r>
            <a:r>
              <a:rPr lang="lv-LV" sz="1600" dirty="0" err="1">
                <a:solidFill>
                  <a:schemeClr val="accent2"/>
                </a:solidFill>
              </a:rPr>
              <a:t>paragraph</a:t>
            </a:r>
            <a:r>
              <a:rPr lang="lv-LV" sz="1600" dirty="0">
                <a:solidFill>
                  <a:schemeClr val="accent2"/>
                </a:solidFill>
              </a:rPr>
              <a:t> 1 </a:t>
            </a:r>
            <a:r>
              <a:rPr lang="lv-LV" sz="1600" dirty="0" err="1">
                <a:solidFill>
                  <a:schemeClr val="accent2"/>
                </a:solidFill>
              </a:rPr>
              <a:t>clause</a:t>
            </a:r>
            <a:r>
              <a:rPr lang="lv-LV" sz="1600" dirty="0">
                <a:solidFill>
                  <a:schemeClr val="accent2"/>
                </a:solidFill>
              </a:rPr>
              <a:t> 8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Commercial</a:t>
            </a:r>
            <a:r>
              <a:rPr lang="lv-LV" sz="1600" dirty="0">
                <a:solidFill>
                  <a:schemeClr val="accent2"/>
                </a:solidFill>
              </a:rPr>
              <a:t> </a:t>
            </a:r>
            <a:r>
              <a:rPr lang="lv-LV" sz="1600" dirty="0" err="1">
                <a:solidFill>
                  <a:schemeClr val="accent2"/>
                </a:solidFill>
              </a:rPr>
              <a:t>Law</a:t>
            </a:r>
            <a:r>
              <a:rPr lang="lv-LV" sz="1600" dirty="0">
                <a:solidFill>
                  <a:schemeClr val="accent2"/>
                </a:solidFill>
              </a:rPr>
              <a:t> and </a:t>
            </a:r>
            <a:r>
              <a:rPr lang="lv-LV" sz="1600" dirty="0" err="1">
                <a:solidFill>
                  <a:schemeClr val="accent2"/>
                </a:solidFill>
              </a:rPr>
              <a:t>Clause</a:t>
            </a:r>
            <a:r>
              <a:rPr lang="lv-LV" sz="1600" dirty="0">
                <a:solidFill>
                  <a:schemeClr val="accent2"/>
                </a:solidFill>
              </a:rPr>
              <a:t> 18.5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Articles</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Association</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en-US" sz="1600" dirty="0">
                <a:solidFill>
                  <a:schemeClr val="accent2"/>
                </a:solidFill>
              </a:rPr>
              <a:t>Joint Stock Company “Conexus Baltic Grid”</a:t>
            </a:r>
            <a:r>
              <a:rPr lang="lv-LV" sz="1600" dirty="0">
                <a:solidFill>
                  <a:schemeClr val="accent2"/>
                </a:solidFill>
              </a:rPr>
              <a:t>, to </a:t>
            </a:r>
            <a:r>
              <a:rPr lang="lv-LV" sz="1600" dirty="0" err="1">
                <a:solidFill>
                  <a:schemeClr val="accent2"/>
                </a:solidFill>
              </a:rPr>
              <a:t>approve</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issuance</a:t>
            </a:r>
            <a:r>
              <a:rPr lang="lv-LV" sz="1600" dirty="0">
                <a:solidFill>
                  <a:schemeClr val="accent2"/>
                </a:solidFill>
              </a:rPr>
              <a:t>, </a:t>
            </a:r>
            <a:r>
              <a:rPr lang="lv-LV" sz="1600" dirty="0" err="1">
                <a:solidFill>
                  <a:schemeClr val="accent2"/>
                </a:solidFill>
              </a:rPr>
              <a:t>offering</a:t>
            </a:r>
            <a:r>
              <a:rPr lang="lv-LV" sz="1600" dirty="0">
                <a:solidFill>
                  <a:schemeClr val="accent2"/>
                </a:solidFill>
              </a:rPr>
              <a:t> and </a:t>
            </a:r>
            <a:r>
              <a:rPr lang="lv-LV" sz="1600" dirty="0" err="1">
                <a:solidFill>
                  <a:schemeClr val="accent2"/>
                </a:solidFill>
              </a:rPr>
              <a:t>listing</a:t>
            </a:r>
            <a:r>
              <a:rPr lang="lv-LV" sz="1600" dirty="0">
                <a:solidFill>
                  <a:schemeClr val="accent2"/>
                </a:solidFill>
              </a:rPr>
              <a:t> </a:t>
            </a:r>
            <a:r>
              <a:rPr lang="lv-LV" sz="1600" dirty="0" err="1">
                <a:solidFill>
                  <a:schemeClr val="accent2"/>
                </a:solidFill>
              </a:rPr>
              <a:t>of</a:t>
            </a:r>
            <a:r>
              <a:rPr lang="lv-LV" sz="1600" dirty="0">
                <a:solidFill>
                  <a:schemeClr val="accent2"/>
                </a:solidFill>
              </a:rPr>
              <a:t> senior </a:t>
            </a:r>
            <a:r>
              <a:rPr lang="lv-LV" sz="1600" dirty="0" err="1">
                <a:solidFill>
                  <a:schemeClr val="accent2"/>
                </a:solidFill>
              </a:rPr>
              <a:t>unsecured</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with</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following</a:t>
            </a:r>
            <a:r>
              <a:rPr lang="lv-LV" sz="1600" dirty="0">
                <a:solidFill>
                  <a:schemeClr val="accent2"/>
                </a:solidFill>
              </a:rPr>
              <a:t> terms:</a:t>
            </a:r>
          </a:p>
          <a:p>
            <a:pPr marL="800100" lvl="1" indent="-342900" algn="just">
              <a:buFont typeface="+mj-lt"/>
              <a:buAutoNum type="alphaLcParenR"/>
              <a:tabLst>
                <a:tab pos="630555" algn="l"/>
              </a:tabLst>
            </a:pPr>
            <a:r>
              <a:rPr lang="lv-LV" sz="1600" dirty="0" err="1">
                <a:solidFill>
                  <a:schemeClr val="accent2"/>
                </a:solidFill>
              </a:rPr>
              <a:t>issue</a:t>
            </a:r>
            <a:r>
              <a:rPr lang="lv-LV" sz="1600" dirty="0">
                <a:solidFill>
                  <a:schemeClr val="accent2"/>
                </a:solidFill>
              </a:rPr>
              <a:t> </a:t>
            </a:r>
            <a:r>
              <a:rPr lang="lv-LV" sz="1600" dirty="0" err="1">
                <a:solidFill>
                  <a:schemeClr val="accent2"/>
                </a:solidFill>
              </a:rPr>
              <a:t>size</a:t>
            </a:r>
            <a:r>
              <a:rPr lang="lv-LV" sz="1600" dirty="0">
                <a:solidFill>
                  <a:schemeClr val="accent2"/>
                </a:solidFill>
              </a:rPr>
              <a:t> – </a:t>
            </a:r>
            <a:r>
              <a:rPr lang="lv-LV" sz="1600" dirty="0" err="1">
                <a:solidFill>
                  <a:schemeClr val="accent2"/>
                </a:solidFill>
              </a:rPr>
              <a:t>up</a:t>
            </a:r>
            <a:r>
              <a:rPr lang="lv-LV" sz="1600" dirty="0">
                <a:solidFill>
                  <a:schemeClr val="accent2"/>
                </a:solidFill>
              </a:rPr>
              <a:t> to EUR 80 000 000;</a:t>
            </a:r>
          </a:p>
          <a:p>
            <a:pPr marL="800100" lvl="1" indent="-342900" algn="just">
              <a:buFont typeface="+mj-lt"/>
              <a:buAutoNum type="alphaLcParenR"/>
              <a:tabLst>
                <a:tab pos="630555" algn="l"/>
              </a:tabLst>
            </a:pPr>
            <a:r>
              <a:rPr lang="lv-LV" sz="1600" dirty="0">
                <a:solidFill>
                  <a:schemeClr val="accent2"/>
                </a:solidFill>
              </a:rPr>
              <a:t>i</a:t>
            </a:r>
            <a:r>
              <a:rPr lang="en-US" sz="1600" dirty="0" err="1">
                <a:solidFill>
                  <a:schemeClr val="accent2"/>
                </a:solidFill>
              </a:rPr>
              <a:t>ssuance</a:t>
            </a:r>
            <a:r>
              <a:rPr lang="en-US" sz="1600" dirty="0">
                <a:solidFill>
                  <a:schemeClr val="accent2"/>
                </a:solidFill>
              </a:rPr>
              <a:t> could be in one or more tranches</a:t>
            </a:r>
            <a:r>
              <a:rPr lang="lv-LV" sz="1600" dirty="0">
                <a:solidFill>
                  <a:schemeClr val="accent2"/>
                </a:solidFill>
              </a:rPr>
              <a:t>;</a:t>
            </a:r>
          </a:p>
          <a:p>
            <a:pPr marL="800100" lvl="1" indent="-342900" algn="just">
              <a:buFont typeface="+mj-lt"/>
              <a:buAutoNum type="alphaLcParenR"/>
              <a:tabLst>
                <a:tab pos="630555" algn="l"/>
              </a:tabLst>
            </a:pPr>
            <a:endParaRPr lang="lv-LV" sz="1600" dirty="0">
              <a:solidFill>
                <a:schemeClr val="accent2"/>
              </a:solidFill>
            </a:endParaRPr>
          </a:p>
          <a:p>
            <a:pPr marL="800100" lvl="1" indent="-342900" algn="just">
              <a:buFont typeface="+mj-lt"/>
              <a:buAutoNum type="alphaLcParenR"/>
              <a:tabLst>
                <a:tab pos="630555" algn="l"/>
              </a:tabLst>
            </a:pPr>
            <a:r>
              <a:rPr lang="lv-LV" sz="1600" dirty="0" err="1">
                <a:solidFill>
                  <a:schemeClr val="accent2"/>
                </a:solidFill>
              </a:rPr>
              <a:t>repayment</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full-face</a:t>
            </a:r>
            <a:r>
              <a:rPr lang="lv-LV" sz="1600" dirty="0">
                <a:solidFill>
                  <a:schemeClr val="accent2"/>
                </a:solidFill>
              </a:rPr>
              <a:t> </a:t>
            </a:r>
            <a:r>
              <a:rPr lang="lv-LV" sz="1600" dirty="0" err="1">
                <a:solidFill>
                  <a:schemeClr val="accent2"/>
                </a:solidFill>
              </a:rPr>
              <a:t>value</a:t>
            </a:r>
            <a:r>
              <a:rPr lang="lv-LV" sz="1600" dirty="0">
                <a:solidFill>
                  <a:schemeClr val="accent2"/>
                </a:solidFill>
              </a:rPr>
              <a:t> </a:t>
            </a:r>
            <a:r>
              <a:rPr lang="lv-LV" sz="1600" dirty="0" err="1">
                <a:solidFill>
                  <a:schemeClr val="accent2"/>
                </a:solidFill>
              </a:rPr>
              <a:t>according</a:t>
            </a:r>
            <a:r>
              <a:rPr lang="lv-LV" sz="1600" dirty="0">
                <a:solidFill>
                  <a:schemeClr val="accent2"/>
                </a:solidFill>
              </a:rPr>
              <a:t> to </a:t>
            </a:r>
            <a:r>
              <a:rPr lang="lv-LV" sz="1600" dirty="0" err="1">
                <a:solidFill>
                  <a:schemeClr val="accent2"/>
                </a:solidFill>
              </a:rPr>
              <a:t>the</a:t>
            </a:r>
            <a:r>
              <a:rPr lang="lv-LV" sz="1600" dirty="0">
                <a:solidFill>
                  <a:schemeClr val="accent2"/>
                </a:solidFill>
              </a:rPr>
              <a:t> terms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issue</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on</a:t>
            </a:r>
            <a:r>
              <a:rPr lang="lv-LV" sz="1600" dirty="0">
                <a:solidFill>
                  <a:schemeClr val="accent2"/>
                </a:solidFill>
              </a:rPr>
              <a:t> </a:t>
            </a:r>
            <a:r>
              <a:rPr lang="lv-LV" sz="1600" dirty="0" err="1">
                <a:solidFill>
                  <a:schemeClr val="accent2"/>
                </a:solidFill>
              </a:rPr>
              <a:t>maturity</a:t>
            </a:r>
            <a:r>
              <a:rPr lang="lv-LV" sz="1600" dirty="0">
                <a:solidFill>
                  <a:schemeClr val="accent2"/>
                </a:solidFill>
              </a:rPr>
              <a:t>;</a:t>
            </a:r>
          </a:p>
          <a:p>
            <a:pPr marL="800100" lvl="1" indent="-342900" algn="just">
              <a:buFont typeface="+mj-lt"/>
              <a:buAutoNum type="alphaLcParenR"/>
              <a:tabLst>
                <a:tab pos="630555" algn="l"/>
              </a:tabLst>
            </a:pPr>
            <a:endParaRPr lang="lv-LV" sz="1600" dirty="0">
              <a:solidFill>
                <a:schemeClr val="accent2"/>
              </a:solidFill>
            </a:endParaRPr>
          </a:p>
          <a:p>
            <a:pPr marL="800100" lvl="1" indent="-342900" algn="just">
              <a:buFont typeface="+mj-lt"/>
              <a:buAutoNum type="alphaLcParenR"/>
              <a:tabLst>
                <a:tab pos="630555" algn="l"/>
              </a:tabLst>
            </a:pPr>
            <a:r>
              <a:rPr lang="lv-LV" sz="1600" dirty="0" err="1">
                <a:solidFill>
                  <a:schemeClr val="accent2"/>
                </a:solidFill>
              </a:rPr>
              <a:t>maturity</a:t>
            </a:r>
            <a:r>
              <a:rPr lang="lv-LV" sz="1600" dirty="0">
                <a:solidFill>
                  <a:schemeClr val="accent2"/>
                </a:solidFill>
              </a:rPr>
              <a:t> – no less </a:t>
            </a:r>
            <a:r>
              <a:rPr lang="lv-LV" sz="1600" dirty="0" err="1">
                <a:solidFill>
                  <a:schemeClr val="accent2"/>
                </a:solidFill>
              </a:rPr>
              <a:t>than</a:t>
            </a:r>
            <a:r>
              <a:rPr lang="lv-LV" sz="1600" dirty="0">
                <a:solidFill>
                  <a:schemeClr val="accent2"/>
                </a:solidFill>
              </a:rPr>
              <a:t> </a:t>
            </a:r>
            <a:r>
              <a:rPr lang="lv-LV" sz="1600" dirty="0" err="1">
                <a:solidFill>
                  <a:schemeClr val="accent2"/>
                </a:solidFill>
              </a:rPr>
              <a:t>two</a:t>
            </a:r>
            <a:r>
              <a:rPr lang="lv-LV" sz="1600" dirty="0">
                <a:solidFill>
                  <a:schemeClr val="accent2"/>
                </a:solidFill>
              </a:rPr>
              <a:t> </a:t>
            </a:r>
            <a:r>
              <a:rPr lang="lv-LV" sz="1600" dirty="0" err="1">
                <a:solidFill>
                  <a:schemeClr val="accent2"/>
                </a:solidFill>
              </a:rPr>
              <a:t>years</a:t>
            </a:r>
            <a:r>
              <a:rPr lang="lv-LV" sz="1600" dirty="0">
                <a:solidFill>
                  <a:schemeClr val="accent2"/>
                </a:solidFill>
              </a:rPr>
              <a:t>;</a:t>
            </a:r>
          </a:p>
          <a:p>
            <a:pPr marL="800100" lvl="1" indent="-342900" algn="just">
              <a:buFont typeface="+mj-lt"/>
              <a:buAutoNum type="alphaLcParenR"/>
              <a:tabLst>
                <a:tab pos="630555" algn="l"/>
              </a:tabLst>
            </a:pPr>
            <a:r>
              <a:rPr lang="lv-LV" sz="1600" dirty="0" err="1">
                <a:solidFill>
                  <a:schemeClr val="accent2"/>
                </a:solidFill>
              </a:rPr>
              <a:t>Governing</a:t>
            </a:r>
            <a:r>
              <a:rPr lang="lv-LV" sz="1600" dirty="0">
                <a:solidFill>
                  <a:schemeClr val="accent2"/>
                </a:solidFill>
              </a:rPr>
              <a:t> </a:t>
            </a:r>
            <a:r>
              <a:rPr lang="lv-LV" sz="1600" dirty="0" err="1">
                <a:solidFill>
                  <a:schemeClr val="accent2"/>
                </a:solidFill>
              </a:rPr>
              <a:t>law</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issuance</a:t>
            </a:r>
            <a:r>
              <a:rPr lang="lv-LV" sz="1600" dirty="0">
                <a:solidFill>
                  <a:schemeClr val="accent2"/>
                </a:solidFill>
              </a:rPr>
              <a:t> – </a:t>
            </a:r>
            <a:r>
              <a:rPr lang="lv-LV" sz="1600" dirty="0" err="1">
                <a:solidFill>
                  <a:schemeClr val="accent2"/>
                </a:solidFill>
              </a:rPr>
              <a:t>Latvian</a:t>
            </a:r>
            <a:r>
              <a:rPr lang="lv-LV" sz="1600" dirty="0">
                <a:solidFill>
                  <a:schemeClr val="accent2"/>
                </a:solidFill>
              </a:rPr>
              <a:t> </a:t>
            </a:r>
            <a:r>
              <a:rPr lang="lv-LV" sz="1600" dirty="0" err="1">
                <a:solidFill>
                  <a:schemeClr val="accent2"/>
                </a:solidFill>
              </a:rPr>
              <a:t>Law</a:t>
            </a:r>
            <a:r>
              <a:rPr lang="lv-LV" sz="1600" dirty="0">
                <a:solidFill>
                  <a:schemeClr val="accent2"/>
                </a:solidFill>
              </a:rPr>
              <a:t>;</a:t>
            </a:r>
          </a:p>
          <a:p>
            <a:pPr marL="800100" lvl="1" indent="-342900" algn="just">
              <a:buFont typeface="+mj-lt"/>
              <a:buAutoNum type="alphaLcParenR"/>
              <a:tabLst>
                <a:tab pos="630555" algn="l"/>
              </a:tabLst>
            </a:pPr>
            <a:r>
              <a:rPr lang="lv-LV" sz="1600" dirty="0" err="1">
                <a:solidFill>
                  <a:schemeClr val="accent2"/>
                </a:solidFill>
              </a:rPr>
              <a:t>Issuance</a:t>
            </a:r>
            <a:r>
              <a:rPr lang="lv-LV" sz="1600" dirty="0">
                <a:solidFill>
                  <a:schemeClr val="accent2"/>
                </a:solidFill>
              </a:rPr>
              <a:t> </a:t>
            </a:r>
            <a:r>
              <a:rPr lang="lv-LV" sz="1600" dirty="0" err="1">
                <a:solidFill>
                  <a:schemeClr val="accent2"/>
                </a:solidFill>
              </a:rPr>
              <a:t>listing</a:t>
            </a:r>
            <a:r>
              <a:rPr lang="lv-LV" sz="1600" dirty="0">
                <a:solidFill>
                  <a:schemeClr val="accent2"/>
                </a:solidFill>
              </a:rPr>
              <a:t> </a:t>
            </a:r>
            <a:r>
              <a:rPr lang="lv-LV" sz="1600" dirty="0" err="1">
                <a:solidFill>
                  <a:schemeClr val="accent2"/>
                </a:solidFill>
              </a:rPr>
              <a:t>venue</a:t>
            </a:r>
            <a:r>
              <a:rPr lang="lv-LV" sz="1600" dirty="0">
                <a:solidFill>
                  <a:schemeClr val="accent2"/>
                </a:solidFill>
              </a:rPr>
              <a:t> – AS “Nasdaq </a:t>
            </a:r>
            <a:r>
              <a:rPr lang="lv-LV" sz="1600" dirty="0" err="1">
                <a:solidFill>
                  <a:schemeClr val="accent2"/>
                </a:solidFill>
              </a:rPr>
              <a:t>Riga</a:t>
            </a:r>
            <a:r>
              <a:rPr lang="lv-LV" sz="1600" dirty="0">
                <a:solidFill>
                  <a:schemeClr val="accent2"/>
                </a:solidFill>
              </a:rPr>
              <a:t>” </a:t>
            </a:r>
            <a:r>
              <a:rPr lang="lv-LV" sz="1600" dirty="0" err="1">
                <a:solidFill>
                  <a:schemeClr val="accent2"/>
                </a:solidFill>
              </a:rPr>
              <a:t>with</a:t>
            </a:r>
            <a:r>
              <a:rPr lang="lv-LV" sz="1600" dirty="0">
                <a:solidFill>
                  <a:schemeClr val="accent2"/>
                </a:solidFill>
              </a:rPr>
              <a:t> </a:t>
            </a:r>
            <a:r>
              <a:rPr lang="lv-LV" sz="1600" dirty="0" err="1">
                <a:solidFill>
                  <a:schemeClr val="accent2"/>
                </a:solidFill>
              </a:rPr>
              <a:t>passporting</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prospectus</a:t>
            </a:r>
            <a:r>
              <a:rPr lang="lv-LV" sz="1600" dirty="0">
                <a:solidFill>
                  <a:schemeClr val="accent2"/>
                </a:solidFill>
              </a:rPr>
              <a:t> </a:t>
            </a:r>
            <a:r>
              <a:rPr lang="lv-LV" sz="1600" dirty="0" err="1">
                <a:solidFill>
                  <a:schemeClr val="accent2"/>
                </a:solidFill>
              </a:rPr>
              <a:t>also</a:t>
            </a:r>
            <a:r>
              <a:rPr lang="lv-LV" sz="1600" dirty="0">
                <a:solidFill>
                  <a:schemeClr val="accent2"/>
                </a:solidFill>
              </a:rPr>
              <a:t> to AB Nasdaq </a:t>
            </a:r>
            <a:r>
              <a:rPr lang="lv-LV" sz="1600" dirty="0" err="1">
                <a:solidFill>
                  <a:schemeClr val="accent2"/>
                </a:solidFill>
              </a:rPr>
              <a:t>Vilnius</a:t>
            </a:r>
            <a:r>
              <a:rPr lang="lv-LV" sz="1600" dirty="0">
                <a:solidFill>
                  <a:schemeClr val="accent2"/>
                </a:solidFill>
              </a:rPr>
              <a:t> and “Nasdaq OMX </a:t>
            </a:r>
            <a:r>
              <a:rPr lang="lv-LV" sz="1600" dirty="0" err="1">
                <a:solidFill>
                  <a:schemeClr val="accent2"/>
                </a:solidFill>
              </a:rPr>
              <a:t>Tallinn</a:t>
            </a:r>
            <a:r>
              <a:rPr lang="lv-LV" sz="1600" dirty="0">
                <a:solidFill>
                  <a:schemeClr val="accent2"/>
                </a:solidFill>
              </a:rPr>
              <a:t>” AS</a:t>
            </a:r>
          </a:p>
        </p:txBody>
      </p:sp>
    </p:spTree>
    <p:extLst>
      <p:ext uri="{BB962C8B-B14F-4D97-AF65-F5344CB8AC3E}">
        <p14:creationId xmlns:p14="http://schemas.microsoft.com/office/powerpoint/2010/main" val="224035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21</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526853" y="354339"/>
            <a:ext cx="10553038" cy="523220"/>
          </a:xfrm>
          <a:prstGeom prst="rect">
            <a:avLst/>
          </a:prstGeom>
          <a:noFill/>
          <a:ln w="38100">
            <a:noFill/>
          </a:ln>
          <a:effectLst/>
        </p:spPr>
        <p:txBody>
          <a:bodyPr wrap="square" rtlCol="0">
            <a:spAutoFit/>
          </a:bodyPr>
          <a:lstStyle/>
          <a:p>
            <a:r>
              <a:rPr lang="lv-LV" sz="2800" b="1" dirty="0"/>
              <a:t>Lēmumi</a:t>
            </a:r>
            <a:r>
              <a:rPr lang="lv-LV" sz="2800" b="1" dirty="0">
                <a:latin typeface="Mulish Bold Roman" pitchFamily="2" charset="77"/>
              </a:rPr>
              <a:t>/ </a:t>
            </a:r>
            <a:r>
              <a:rPr lang="lv-LV" sz="2800" b="1" dirty="0" err="1">
                <a:solidFill>
                  <a:schemeClr val="accent2"/>
                </a:solidFill>
                <a:latin typeface="Mulish Bold Roman" pitchFamily="2" charset="77"/>
              </a:rPr>
              <a:t>Resolutions</a:t>
            </a:r>
            <a:endParaRPr lang="en-US" sz="2800" b="1" dirty="0">
              <a:solidFill>
                <a:schemeClr val="accent2"/>
              </a:solidFill>
              <a:latin typeface="Mulish Bold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1004524" y="1140213"/>
            <a:ext cx="7714694" cy="584775"/>
          </a:xfrm>
          <a:prstGeom prst="rect">
            <a:avLst/>
          </a:prstGeom>
          <a:noFill/>
        </p:spPr>
        <p:txBody>
          <a:bodyPr wrap="square" rtlCol="0" anchor="b">
            <a:spAutoFit/>
          </a:bodyPr>
          <a:lstStyle/>
          <a:p>
            <a:r>
              <a:rPr lang="lv-LV" sz="1600" b="1" dirty="0"/>
              <a:t>AS “Conexus Baltic Grid” obligāciju emisija, piedāvāšana un iekļaušana regulētajā tirgū / </a:t>
            </a:r>
          </a:p>
          <a:p>
            <a:r>
              <a:rPr lang="en-US" sz="1600" b="1" dirty="0">
                <a:solidFill>
                  <a:schemeClr val="accent2"/>
                </a:solidFill>
              </a:rPr>
              <a:t>Issuance, offering and listing of bonds of JSC </a:t>
            </a:r>
            <a:r>
              <a:rPr lang="lv-LV" sz="1600" b="1" dirty="0">
                <a:solidFill>
                  <a:schemeClr val="accent2"/>
                </a:solidFill>
              </a:rPr>
              <a:t>“Conexus Baltic Grid” </a:t>
            </a:r>
          </a:p>
        </p:txBody>
      </p:sp>
      <p:sp>
        <p:nvSpPr>
          <p:cNvPr id="2" name="Oval 1">
            <a:extLst>
              <a:ext uri="{FF2B5EF4-FFF2-40B4-BE49-F238E27FC236}">
                <a16:creationId xmlns:a16="http://schemas.microsoft.com/office/drawing/2014/main" id="{4BDD1065-7185-5F4D-BD8F-51368E3E021E}"/>
              </a:ext>
            </a:extLst>
          </p:cNvPr>
          <p:cNvSpPr/>
          <p:nvPr/>
        </p:nvSpPr>
        <p:spPr>
          <a:xfrm>
            <a:off x="504938" y="1500891"/>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4</a:t>
            </a:r>
            <a:endParaRPr lang="en-US" sz="2400" b="1" dirty="0">
              <a:solidFill>
                <a:schemeClr val="tx1"/>
              </a:solidFill>
              <a:latin typeface="Mulish ExtraBold Roman" pitchFamily="2" charset="77"/>
            </a:endParaRPr>
          </a:p>
        </p:txBody>
      </p:sp>
      <p:cxnSp>
        <p:nvCxnSpPr>
          <p:cNvPr id="4" name="Straight Connector 3">
            <a:extLst>
              <a:ext uri="{FF2B5EF4-FFF2-40B4-BE49-F238E27FC236}">
                <a16:creationId xmlns:a16="http://schemas.microsoft.com/office/drawing/2014/main" id="{7C7207D4-EFB7-3345-BD21-C6948934784B}"/>
              </a:ext>
            </a:extLst>
          </p:cNvPr>
          <p:cNvCxnSpPr>
            <a:cxnSpLocks/>
          </p:cNvCxnSpPr>
          <p:nvPr/>
        </p:nvCxnSpPr>
        <p:spPr>
          <a:xfrm flipH="1">
            <a:off x="1004524" y="1724988"/>
            <a:ext cx="74999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192FB7-F0BB-4319-B30C-86ECD18F5D3B}"/>
              </a:ext>
            </a:extLst>
          </p:cNvPr>
          <p:cNvSpPr txBox="1"/>
          <p:nvPr/>
        </p:nvSpPr>
        <p:spPr>
          <a:xfrm>
            <a:off x="884994" y="2204627"/>
            <a:ext cx="4726379" cy="2800767"/>
          </a:xfrm>
          <a:prstGeom prst="rect">
            <a:avLst/>
          </a:prstGeom>
          <a:noFill/>
        </p:spPr>
        <p:txBody>
          <a:bodyPr wrap="square" rtlCol="0">
            <a:spAutoFit/>
          </a:bodyPr>
          <a:lstStyle/>
          <a:p>
            <a:pPr algn="just">
              <a:tabLst>
                <a:tab pos="260985" algn="l"/>
              </a:tabLst>
            </a:pPr>
            <a:r>
              <a:rPr lang="lv-LV" sz="1600" dirty="0"/>
              <a:t>2) Apstiprināt pilnvarojumu akciju sabiedrības “Conexus Baltic Grid” valdei un pilnvarot akciju sabiedrības “Conexus Baltic Grid” valdi veikt obligāciju emisiju, piedāvāšanu un kotēšanu, tai skaitā:</a:t>
            </a:r>
          </a:p>
          <a:p>
            <a:pPr lvl="1" algn="just">
              <a:tabLst>
                <a:tab pos="630555" algn="l"/>
              </a:tabLst>
            </a:pPr>
            <a:r>
              <a:rPr lang="lv-LV" sz="1600" dirty="0"/>
              <a:t>a) valde ir tiesīga vienoties un apstiprināt jebkādus turpmākus obligāciju emisijas noteikumus, tostarp, bet ne tikai, kuponu, vērtspapīru skaitu, maksājumu grafiku, kā arī jebkādus obligāciju emisijas noteikumus, kas ir nepieciešami, lai obligācijas kvalificētu kā ar ilgtspējību saistītas obligācijas;</a:t>
            </a:r>
          </a:p>
        </p:txBody>
      </p:sp>
      <p:sp>
        <p:nvSpPr>
          <p:cNvPr id="13" name="TextBox 12">
            <a:extLst>
              <a:ext uri="{FF2B5EF4-FFF2-40B4-BE49-F238E27FC236}">
                <a16:creationId xmlns:a16="http://schemas.microsoft.com/office/drawing/2014/main" id="{23CCC653-0729-4728-BED1-82DBF4C21C13}"/>
              </a:ext>
            </a:extLst>
          </p:cNvPr>
          <p:cNvSpPr txBox="1"/>
          <p:nvPr/>
        </p:nvSpPr>
        <p:spPr>
          <a:xfrm>
            <a:off x="5803372" y="2199576"/>
            <a:ext cx="4726379" cy="2800767"/>
          </a:xfrm>
          <a:prstGeom prst="rect">
            <a:avLst/>
          </a:prstGeom>
          <a:noFill/>
        </p:spPr>
        <p:txBody>
          <a:bodyPr wrap="square" rtlCol="0">
            <a:spAutoFit/>
          </a:bodyPr>
          <a:lstStyle/>
          <a:p>
            <a:pPr lvl="0" algn="just">
              <a:tabLst>
                <a:tab pos="260985" algn="l"/>
              </a:tabLst>
            </a:pPr>
            <a:r>
              <a:rPr lang="lv-LV" sz="1600" dirty="0">
                <a:solidFill>
                  <a:schemeClr val="accent2"/>
                </a:solidFill>
              </a:rPr>
              <a:t>2) </a:t>
            </a:r>
            <a:r>
              <a:rPr lang="en-US" sz="1600" dirty="0">
                <a:solidFill>
                  <a:schemeClr val="accent2"/>
                </a:solidFill>
              </a:rPr>
              <a:t>To approve </a:t>
            </a:r>
            <a:r>
              <a:rPr lang="en-US" sz="1600" dirty="0" err="1">
                <a:solidFill>
                  <a:schemeClr val="accent2"/>
                </a:solidFill>
              </a:rPr>
              <a:t>authorisation</a:t>
            </a:r>
            <a:r>
              <a:rPr lang="en-US" sz="1600" dirty="0">
                <a:solidFill>
                  <a:schemeClr val="accent2"/>
                </a:solidFill>
              </a:rPr>
              <a:t> of the Management Board of Joint Stock Company “Conexus Baltic Grid” and to </a:t>
            </a:r>
            <a:r>
              <a:rPr lang="en-US" sz="1600" dirty="0" err="1">
                <a:solidFill>
                  <a:schemeClr val="accent2"/>
                </a:solidFill>
              </a:rPr>
              <a:t>authorise</a:t>
            </a:r>
            <a:r>
              <a:rPr lang="en-US" sz="1600" dirty="0">
                <a:solidFill>
                  <a:schemeClr val="accent2"/>
                </a:solidFill>
              </a:rPr>
              <a:t> the Management Board of Joint Stock Company “Conexus Baltic Grid” to effectuate the issuance, offering and listing of the bonds, including</a:t>
            </a:r>
            <a:r>
              <a:rPr lang="lv-LV" sz="1600" dirty="0">
                <a:solidFill>
                  <a:schemeClr val="accent2"/>
                </a:solidFill>
              </a:rPr>
              <a:t>:</a:t>
            </a:r>
          </a:p>
          <a:p>
            <a:pPr lvl="1" algn="just">
              <a:tabLst>
                <a:tab pos="630555" algn="l"/>
              </a:tabLst>
            </a:pPr>
            <a:r>
              <a:rPr lang="lv-LV" sz="1600" dirty="0">
                <a:solidFill>
                  <a:schemeClr val="accent2"/>
                </a:solidFill>
              </a:rPr>
              <a:t>a) </a:t>
            </a:r>
            <a:r>
              <a:rPr lang="lv-LV" sz="1600" dirty="0" err="1">
                <a:solidFill>
                  <a:schemeClr val="accent2"/>
                </a:solidFill>
              </a:rPr>
              <a:t>the</a:t>
            </a:r>
            <a:r>
              <a:rPr lang="lv-LV" sz="1600" dirty="0">
                <a:solidFill>
                  <a:schemeClr val="accent2"/>
                </a:solidFill>
              </a:rPr>
              <a:t> </a:t>
            </a:r>
            <a:r>
              <a:rPr lang="lv-LV" sz="1600" dirty="0" err="1">
                <a:solidFill>
                  <a:schemeClr val="accent2"/>
                </a:solidFill>
              </a:rPr>
              <a:t>Management</a:t>
            </a:r>
            <a:r>
              <a:rPr lang="lv-LV" sz="1600" dirty="0">
                <a:solidFill>
                  <a:schemeClr val="accent2"/>
                </a:solidFill>
              </a:rPr>
              <a:t> </a:t>
            </a:r>
            <a:r>
              <a:rPr lang="lv-LV" sz="1600" dirty="0" err="1">
                <a:solidFill>
                  <a:schemeClr val="accent2"/>
                </a:solidFill>
              </a:rPr>
              <a:t>Board</a:t>
            </a:r>
            <a:r>
              <a:rPr lang="lv-LV" sz="1600" dirty="0">
                <a:solidFill>
                  <a:schemeClr val="accent2"/>
                </a:solidFill>
              </a:rPr>
              <a:t> </a:t>
            </a:r>
            <a:r>
              <a:rPr lang="lv-LV" sz="1600" dirty="0" err="1">
                <a:solidFill>
                  <a:schemeClr val="accent2"/>
                </a:solidFill>
              </a:rPr>
              <a:t>is</a:t>
            </a:r>
            <a:r>
              <a:rPr lang="lv-LV" sz="1600" dirty="0">
                <a:solidFill>
                  <a:schemeClr val="accent2"/>
                </a:solidFill>
              </a:rPr>
              <a:t> </a:t>
            </a:r>
            <a:r>
              <a:rPr lang="lv-LV" sz="1600" dirty="0" err="1">
                <a:solidFill>
                  <a:schemeClr val="accent2"/>
                </a:solidFill>
              </a:rPr>
              <a:t>authorised</a:t>
            </a:r>
            <a:r>
              <a:rPr lang="lv-LV" sz="1600" dirty="0">
                <a:solidFill>
                  <a:schemeClr val="accent2"/>
                </a:solidFill>
              </a:rPr>
              <a:t> to </a:t>
            </a:r>
            <a:r>
              <a:rPr lang="lv-LV" sz="1600" dirty="0" err="1">
                <a:solidFill>
                  <a:schemeClr val="accent2"/>
                </a:solidFill>
              </a:rPr>
              <a:t>agree</a:t>
            </a:r>
            <a:r>
              <a:rPr lang="lv-LV" sz="1600" dirty="0">
                <a:solidFill>
                  <a:schemeClr val="accent2"/>
                </a:solidFill>
              </a:rPr>
              <a:t> and </a:t>
            </a:r>
            <a:r>
              <a:rPr lang="lv-LV" sz="1600" dirty="0" err="1">
                <a:solidFill>
                  <a:schemeClr val="accent2"/>
                </a:solidFill>
              </a:rPr>
              <a:t>approve</a:t>
            </a:r>
            <a:r>
              <a:rPr lang="lv-LV" sz="1600" dirty="0">
                <a:solidFill>
                  <a:schemeClr val="accent2"/>
                </a:solidFill>
              </a:rPr>
              <a:t> </a:t>
            </a:r>
            <a:r>
              <a:rPr lang="lv-LV" sz="1600" dirty="0" err="1">
                <a:solidFill>
                  <a:schemeClr val="accent2"/>
                </a:solidFill>
              </a:rPr>
              <a:t>any</a:t>
            </a:r>
            <a:r>
              <a:rPr lang="lv-LV" sz="1600" dirty="0">
                <a:solidFill>
                  <a:schemeClr val="accent2"/>
                </a:solidFill>
              </a:rPr>
              <a:t> </a:t>
            </a:r>
            <a:r>
              <a:rPr lang="lv-LV" sz="1600" dirty="0" err="1">
                <a:solidFill>
                  <a:schemeClr val="accent2"/>
                </a:solidFill>
              </a:rPr>
              <a:t>further</a:t>
            </a:r>
            <a:r>
              <a:rPr lang="lv-LV" sz="1600" dirty="0">
                <a:solidFill>
                  <a:schemeClr val="accent2"/>
                </a:solidFill>
              </a:rPr>
              <a:t> terms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issuance</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including</a:t>
            </a:r>
            <a:r>
              <a:rPr lang="lv-LV" sz="1600" dirty="0">
                <a:solidFill>
                  <a:schemeClr val="accent2"/>
                </a:solidFill>
              </a:rPr>
              <a:t>, </a:t>
            </a:r>
            <a:r>
              <a:rPr lang="lv-LV" sz="1600" dirty="0" err="1">
                <a:solidFill>
                  <a:schemeClr val="accent2"/>
                </a:solidFill>
              </a:rPr>
              <a:t>but</a:t>
            </a:r>
            <a:r>
              <a:rPr lang="lv-LV" sz="1600" dirty="0">
                <a:solidFill>
                  <a:schemeClr val="accent2"/>
                </a:solidFill>
              </a:rPr>
              <a:t> </a:t>
            </a:r>
            <a:r>
              <a:rPr lang="lv-LV" sz="1600" dirty="0" err="1">
                <a:solidFill>
                  <a:schemeClr val="accent2"/>
                </a:solidFill>
              </a:rPr>
              <a:t>not</a:t>
            </a:r>
            <a:r>
              <a:rPr lang="lv-LV" sz="1600" dirty="0">
                <a:solidFill>
                  <a:schemeClr val="accent2"/>
                </a:solidFill>
              </a:rPr>
              <a:t> </a:t>
            </a:r>
            <a:r>
              <a:rPr lang="lv-LV" sz="1600" dirty="0" err="1">
                <a:solidFill>
                  <a:schemeClr val="accent2"/>
                </a:solidFill>
              </a:rPr>
              <a:t>limited</a:t>
            </a:r>
            <a:r>
              <a:rPr lang="lv-LV" sz="1600" dirty="0">
                <a:solidFill>
                  <a:schemeClr val="accent2"/>
                </a:solidFill>
              </a:rPr>
              <a:t> to </a:t>
            </a:r>
            <a:r>
              <a:rPr lang="lv-LV" sz="1600" dirty="0" err="1">
                <a:solidFill>
                  <a:schemeClr val="accent2"/>
                </a:solidFill>
              </a:rPr>
              <a:t>the</a:t>
            </a:r>
            <a:r>
              <a:rPr lang="lv-LV" sz="1600" dirty="0">
                <a:solidFill>
                  <a:schemeClr val="accent2"/>
                </a:solidFill>
              </a:rPr>
              <a:t> </a:t>
            </a:r>
            <a:r>
              <a:rPr lang="lv-LV" sz="1600" dirty="0" err="1">
                <a:solidFill>
                  <a:schemeClr val="accent2"/>
                </a:solidFill>
              </a:rPr>
              <a:t>coupon</a:t>
            </a:r>
            <a:r>
              <a:rPr lang="lv-LV" sz="1600" dirty="0">
                <a:solidFill>
                  <a:schemeClr val="accent2"/>
                </a:solidFill>
              </a:rPr>
              <a:t>, </a:t>
            </a:r>
            <a:r>
              <a:rPr lang="lv-LV" sz="1600" dirty="0" err="1">
                <a:solidFill>
                  <a:schemeClr val="accent2"/>
                </a:solidFill>
              </a:rPr>
              <a:t>number</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notes</a:t>
            </a:r>
            <a:r>
              <a:rPr lang="lv-LV" sz="1600" dirty="0">
                <a:solidFill>
                  <a:schemeClr val="accent2"/>
                </a:solidFill>
              </a:rPr>
              <a:t>, </a:t>
            </a:r>
            <a:r>
              <a:rPr lang="lv-LV" sz="1600" dirty="0" err="1">
                <a:solidFill>
                  <a:schemeClr val="accent2"/>
                </a:solidFill>
              </a:rPr>
              <a:t>payment</a:t>
            </a:r>
            <a:r>
              <a:rPr lang="lv-LV" sz="1600" dirty="0">
                <a:solidFill>
                  <a:schemeClr val="accent2"/>
                </a:solidFill>
              </a:rPr>
              <a:t> </a:t>
            </a:r>
            <a:r>
              <a:rPr lang="lv-LV" sz="1600" dirty="0" err="1">
                <a:solidFill>
                  <a:schemeClr val="accent2"/>
                </a:solidFill>
              </a:rPr>
              <a:t>schedule</a:t>
            </a:r>
            <a:r>
              <a:rPr lang="lv-LV" sz="1600" dirty="0">
                <a:solidFill>
                  <a:schemeClr val="accent2"/>
                </a:solidFill>
              </a:rPr>
              <a:t>, as </a:t>
            </a:r>
            <a:r>
              <a:rPr lang="lv-LV" sz="1600" dirty="0" err="1">
                <a:solidFill>
                  <a:schemeClr val="accent2"/>
                </a:solidFill>
              </a:rPr>
              <a:t>well</a:t>
            </a:r>
            <a:r>
              <a:rPr lang="lv-LV" sz="1600" dirty="0">
                <a:solidFill>
                  <a:schemeClr val="accent2"/>
                </a:solidFill>
              </a:rPr>
              <a:t> as </a:t>
            </a:r>
            <a:r>
              <a:rPr lang="lv-LV" sz="1600" dirty="0" err="1">
                <a:solidFill>
                  <a:schemeClr val="accent2"/>
                </a:solidFill>
              </a:rPr>
              <a:t>any</a:t>
            </a:r>
            <a:r>
              <a:rPr lang="lv-LV" sz="1600" dirty="0">
                <a:solidFill>
                  <a:schemeClr val="accent2"/>
                </a:solidFill>
              </a:rPr>
              <a:t> terms </a:t>
            </a:r>
            <a:r>
              <a:rPr lang="lv-LV" sz="1600" dirty="0" err="1">
                <a:solidFill>
                  <a:schemeClr val="accent2"/>
                </a:solidFill>
              </a:rPr>
              <a:t>are</a:t>
            </a:r>
            <a:r>
              <a:rPr lang="lv-LV" sz="1600" dirty="0">
                <a:solidFill>
                  <a:schemeClr val="accent2"/>
                </a:solidFill>
              </a:rPr>
              <a:t> </a:t>
            </a:r>
            <a:r>
              <a:rPr lang="lv-LV" sz="1600" dirty="0" err="1">
                <a:solidFill>
                  <a:schemeClr val="accent2"/>
                </a:solidFill>
              </a:rPr>
              <a:t>necessary</a:t>
            </a:r>
            <a:r>
              <a:rPr lang="lv-LV" sz="1600" dirty="0">
                <a:solidFill>
                  <a:schemeClr val="accent2"/>
                </a:solidFill>
              </a:rPr>
              <a:t> </a:t>
            </a:r>
            <a:r>
              <a:rPr lang="lv-LV" sz="1600" dirty="0" err="1">
                <a:solidFill>
                  <a:schemeClr val="accent2"/>
                </a:solidFill>
              </a:rPr>
              <a:t>for</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issuance</a:t>
            </a:r>
            <a:r>
              <a:rPr lang="lv-LV" sz="1600" dirty="0">
                <a:solidFill>
                  <a:schemeClr val="accent2"/>
                </a:solidFill>
              </a:rPr>
              <a:t> to </a:t>
            </a:r>
            <a:r>
              <a:rPr lang="lv-LV" sz="1600" dirty="0" err="1">
                <a:solidFill>
                  <a:schemeClr val="accent2"/>
                </a:solidFill>
              </a:rPr>
              <a:t>qualify</a:t>
            </a:r>
            <a:r>
              <a:rPr lang="lv-LV" sz="1600" dirty="0">
                <a:solidFill>
                  <a:schemeClr val="accent2"/>
                </a:solidFill>
              </a:rPr>
              <a:t> as </a:t>
            </a:r>
            <a:r>
              <a:rPr lang="lv-LV" sz="1600" dirty="0" err="1">
                <a:solidFill>
                  <a:schemeClr val="accent2"/>
                </a:solidFill>
              </a:rPr>
              <a:t>sustainability-linked</a:t>
            </a:r>
            <a:r>
              <a:rPr lang="lv-LV" sz="1600" dirty="0">
                <a:solidFill>
                  <a:schemeClr val="accent2"/>
                </a:solidFill>
              </a:rPr>
              <a:t> </a:t>
            </a:r>
            <a:r>
              <a:rPr lang="lv-LV" sz="1600" dirty="0" err="1">
                <a:solidFill>
                  <a:schemeClr val="accent2"/>
                </a:solidFill>
              </a:rPr>
              <a:t>bonds</a:t>
            </a:r>
            <a:r>
              <a:rPr lang="lv-LV" sz="1600" dirty="0">
                <a:solidFill>
                  <a:schemeClr val="accent2"/>
                </a:solidFill>
              </a:rPr>
              <a:t>;</a:t>
            </a:r>
          </a:p>
        </p:txBody>
      </p:sp>
    </p:spTree>
    <p:extLst>
      <p:ext uri="{BB962C8B-B14F-4D97-AF65-F5344CB8AC3E}">
        <p14:creationId xmlns:p14="http://schemas.microsoft.com/office/powerpoint/2010/main" val="51761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22</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526853" y="354339"/>
            <a:ext cx="10553038" cy="523220"/>
          </a:xfrm>
          <a:prstGeom prst="rect">
            <a:avLst/>
          </a:prstGeom>
          <a:noFill/>
          <a:ln w="38100">
            <a:noFill/>
          </a:ln>
          <a:effectLst/>
        </p:spPr>
        <p:txBody>
          <a:bodyPr wrap="square" rtlCol="0">
            <a:spAutoFit/>
          </a:bodyPr>
          <a:lstStyle/>
          <a:p>
            <a:r>
              <a:rPr lang="lv-LV" sz="2800" b="1" dirty="0"/>
              <a:t>Lēmumi</a:t>
            </a:r>
            <a:r>
              <a:rPr lang="lv-LV" sz="2800" b="1" dirty="0">
                <a:latin typeface="Mulish Bold Roman" pitchFamily="2" charset="77"/>
              </a:rPr>
              <a:t>/ </a:t>
            </a:r>
            <a:r>
              <a:rPr lang="lv-LV" sz="2800" b="1" dirty="0" err="1">
                <a:solidFill>
                  <a:schemeClr val="accent2"/>
                </a:solidFill>
                <a:latin typeface="Mulish Bold Roman" pitchFamily="2" charset="77"/>
              </a:rPr>
              <a:t>Resolutions</a:t>
            </a:r>
            <a:endParaRPr lang="en-US" sz="2800" b="1" dirty="0">
              <a:solidFill>
                <a:schemeClr val="accent2"/>
              </a:solidFill>
              <a:latin typeface="Mulish Bold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1004524" y="1140213"/>
            <a:ext cx="7714694" cy="584775"/>
          </a:xfrm>
          <a:prstGeom prst="rect">
            <a:avLst/>
          </a:prstGeom>
          <a:noFill/>
        </p:spPr>
        <p:txBody>
          <a:bodyPr wrap="square" rtlCol="0" anchor="b">
            <a:spAutoFit/>
          </a:bodyPr>
          <a:lstStyle/>
          <a:p>
            <a:r>
              <a:rPr lang="lv-LV" sz="1600" b="1" dirty="0"/>
              <a:t>AS “Conexus Baltic Grid” obligāciju emisija, piedāvāšana un iekļaušana regulētajā tirgū / </a:t>
            </a:r>
          </a:p>
          <a:p>
            <a:r>
              <a:rPr lang="en-US" sz="1600" b="1" dirty="0">
                <a:solidFill>
                  <a:schemeClr val="accent2"/>
                </a:solidFill>
              </a:rPr>
              <a:t>Issuance, offering and listing of bonds of JSC </a:t>
            </a:r>
            <a:r>
              <a:rPr lang="lv-LV" sz="1600" b="1" dirty="0">
                <a:solidFill>
                  <a:schemeClr val="accent2"/>
                </a:solidFill>
              </a:rPr>
              <a:t>“Conexus Baltic Grid” </a:t>
            </a:r>
          </a:p>
        </p:txBody>
      </p:sp>
      <p:sp>
        <p:nvSpPr>
          <p:cNvPr id="2" name="Oval 1">
            <a:extLst>
              <a:ext uri="{FF2B5EF4-FFF2-40B4-BE49-F238E27FC236}">
                <a16:creationId xmlns:a16="http://schemas.microsoft.com/office/drawing/2014/main" id="{4BDD1065-7185-5F4D-BD8F-51368E3E021E}"/>
              </a:ext>
            </a:extLst>
          </p:cNvPr>
          <p:cNvSpPr/>
          <p:nvPr/>
        </p:nvSpPr>
        <p:spPr>
          <a:xfrm>
            <a:off x="504938" y="1500891"/>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4</a:t>
            </a:r>
            <a:endParaRPr lang="en-US" sz="2400" b="1" dirty="0">
              <a:solidFill>
                <a:schemeClr val="tx1"/>
              </a:solidFill>
              <a:latin typeface="Mulish ExtraBold Roman" pitchFamily="2" charset="77"/>
            </a:endParaRPr>
          </a:p>
        </p:txBody>
      </p:sp>
      <p:cxnSp>
        <p:nvCxnSpPr>
          <p:cNvPr id="4" name="Straight Connector 3">
            <a:extLst>
              <a:ext uri="{FF2B5EF4-FFF2-40B4-BE49-F238E27FC236}">
                <a16:creationId xmlns:a16="http://schemas.microsoft.com/office/drawing/2014/main" id="{7C7207D4-EFB7-3345-BD21-C6948934784B}"/>
              </a:ext>
            </a:extLst>
          </p:cNvPr>
          <p:cNvCxnSpPr>
            <a:cxnSpLocks/>
          </p:cNvCxnSpPr>
          <p:nvPr/>
        </p:nvCxnSpPr>
        <p:spPr>
          <a:xfrm flipH="1">
            <a:off x="1004524" y="1724988"/>
            <a:ext cx="74999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192FB7-F0BB-4319-B30C-86ECD18F5D3B}"/>
              </a:ext>
            </a:extLst>
          </p:cNvPr>
          <p:cNvSpPr txBox="1"/>
          <p:nvPr/>
        </p:nvSpPr>
        <p:spPr>
          <a:xfrm>
            <a:off x="884994" y="2204627"/>
            <a:ext cx="4726379" cy="2800767"/>
          </a:xfrm>
          <a:prstGeom prst="rect">
            <a:avLst/>
          </a:prstGeom>
          <a:noFill/>
        </p:spPr>
        <p:txBody>
          <a:bodyPr wrap="square" rtlCol="0">
            <a:spAutoFit/>
          </a:bodyPr>
          <a:lstStyle/>
          <a:p>
            <a:pPr lvl="1" algn="just">
              <a:tabLst>
                <a:tab pos="630555" algn="l"/>
              </a:tabLst>
            </a:pPr>
            <a:r>
              <a:rPr lang="lv-LV" sz="1600" dirty="0"/>
              <a:t>b) valde ir pilnvarota veikt jebkādas darbības, apstiprināt un noslēgt visus dokumentus, kas nepieciešami obligāciju emisijai, piedāvājumam, iekļaušanai un tirdzniecībai regulētajā tirgū, tai skaitā apstiprināt obligāciju emisijas prospektu vai pamatprospektu, tā grozījumus un papildinājumus, emisijas galīgos noteikumus, noslēgt līgumus ar obligāciju emisijas procesa koordinatoru, regulētā tirgus organizētāju un citām trešajām personām, ja tas var būt nepieciešams obligāciju emisijas īstenošanai;</a:t>
            </a:r>
          </a:p>
        </p:txBody>
      </p:sp>
      <p:sp>
        <p:nvSpPr>
          <p:cNvPr id="13" name="TextBox 12">
            <a:extLst>
              <a:ext uri="{FF2B5EF4-FFF2-40B4-BE49-F238E27FC236}">
                <a16:creationId xmlns:a16="http://schemas.microsoft.com/office/drawing/2014/main" id="{23CCC653-0729-4728-BED1-82DBF4C21C13}"/>
              </a:ext>
            </a:extLst>
          </p:cNvPr>
          <p:cNvSpPr txBox="1"/>
          <p:nvPr/>
        </p:nvSpPr>
        <p:spPr>
          <a:xfrm>
            <a:off x="5803372" y="2199576"/>
            <a:ext cx="4726379" cy="2554545"/>
          </a:xfrm>
          <a:prstGeom prst="rect">
            <a:avLst/>
          </a:prstGeom>
          <a:noFill/>
        </p:spPr>
        <p:txBody>
          <a:bodyPr wrap="square" rtlCol="0">
            <a:spAutoFit/>
          </a:bodyPr>
          <a:lstStyle/>
          <a:p>
            <a:pPr lvl="0" algn="just">
              <a:tabLst>
                <a:tab pos="260985" algn="l"/>
              </a:tabLst>
            </a:pPr>
            <a:r>
              <a:rPr lang="lv-LV" sz="1600" dirty="0">
                <a:solidFill>
                  <a:schemeClr val="accent2"/>
                </a:solidFill>
              </a:rPr>
              <a:t>b) </a:t>
            </a:r>
            <a:r>
              <a:rPr lang="lv-LV" sz="1600" dirty="0" err="1">
                <a:solidFill>
                  <a:schemeClr val="accent2"/>
                </a:solidFill>
              </a:rPr>
              <a:t>the</a:t>
            </a:r>
            <a:r>
              <a:rPr lang="lv-LV" sz="1600" dirty="0">
                <a:solidFill>
                  <a:schemeClr val="accent2"/>
                </a:solidFill>
              </a:rPr>
              <a:t> </a:t>
            </a:r>
            <a:r>
              <a:rPr lang="lv-LV" sz="1600" dirty="0" err="1">
                <a:solidFill>
                  <a:schemeClr val="accent2"/>
                </a:solidFill>
              </a:rPr>
              <a:t>Management</a:t>
            </a:r>
            <a:r>
              <a:rPr lang="lv-LV" sz="1600" dirty="0">
                <a:solidFill>
                  <a:schemeClr val="accent2"/>
                </a:solidFill>
              </a:rPr>
              <a:t> </a:t>
            </a:r>
            <a:r>
              <a:rPr lang="lv-LV" sz="1600" dirty="0" err="1">
                <a:solidFill>
                  <a:schemeClr val="accent2"/>
                </a:solidFill>
              </a:rPr>
              <a:t>Board</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is</a:t>
            </a:r>
            <a:r>
              <a:rPr lang="lv-LV" sz="1600" dirty="0">
                <a:solidFill>
                  <a:schemeClr val="accent2"/>
                </a:solidFill>
              </a:rPr>
              <a:t> </a:t>
            </a:r>
            <a:r>
              <a:rPr lang="lv-LV" sz="1600" dirty="0" err="1">
                <a:solidFill>
                  <a:schemeClr val="accent2"/>
                </a:solidFill>
              </a:rPr>
              <a:t>authorised</a:t>
            </a:r>
            <a:r>
              <a:rPr lang="lv-LV" sz="1600" dirty="0">
                <a:solidFill>
                  <a:schemeClr val="accent2"/>
                </a:solidFill>
              </a:rPr>
              <a:t> to </a:t>
            </a:r>
            <a:r>
              <a:rPr lang="lv-LV" sz="1600" dirty="0" err="1">
                <a:solidFill>
                  <a:schemeClr val="accent2"/>
                </a:solidFill>
              </a:rPr>
              <a:t>take</a:t>
            </a:r>
            <a:r>
              <a:rPr lang="lv-LV" sz="1600" dirty="0">
                <a:solidFill>
                  <a:schemeClr val="accent2"/>
                </a:solidFill>
              </a:rPr>
              <a:t> </a:t>
            </a:r>
            <a:r>
              <a:rPr lang="lv-LV" sz="1600" dirty="0" err="1">
                <a:solidFill>
                  <a:schemeClr val="accent2"/>
                </a:solidFill>
              </a:rPr>
              <a:t>any</a:t>
            </a:r>
            <a:r>
              <a:rPr lang="lv-LV" sz="1600" dirty="0">
                <a:solidFill>
                  <a:schemeClr val="accent2"/>
                </a:solidFill>
              </a:rPr>
              <a:t> </a:t>
            </a:r>
            <a:r>
              <a:rPr lang="lv-LV" sz="1600" dirty="0" err="1">
                <a:solidFill>
                  <a:schemeClr val="accent2"/>
                </a:solidFill>
              </a:rPr>
              <a:t>action</a:t>
            </a:r>
            <a:r>
              <a:rPr lang="lv-LV" sz="1600" dirty="0">
                <a:solidFill>
                  <a:schemeClr val="accent2"/>
                </a:solidFill>
              </a:rPr>
              <a:t> and </a:t>
            </a:r>
            <a:r>
              <a:rPr lang="lv-LV" sz="1600" dirty="0" err="1">
                <a:solidFill>
                  <a:schemeClr val="accent2"/>
                </a:solidFill>
              </a:rPr>
              <a:t>approve</a:t>
            </a:r>
            <a:r>
              <a:rPr lang="lv-LV" sz="1600" dirty="0">
                <a:solidFill>
                  <a:schemeClr val="accent2"/>
                </a:solidFill>
              </a:rPr>
              <a:t> and </a:t>
            </a:r>
            <a:r>
              <a:rPr lang="lv-LV" sz="1600" dirty="0" err="1">
                <a:solidFill>
                  <a:schemeClr val="accent2"/>
                </a:solidFill>
              </a:rPr>
              <a:t>enter</a:t>
            </a:r>
            <a:r>
              <a:rPr lang="lv-LV" sz="1600" dirty="0">
                <a:solidFill>
                  <a:schemeClr val="accent2"/>
                </a:solidFill>
              </a:rPr>
              <a:t> </a:t>
            </a:r>
            <a:r>
              <a:rPr lang="lv-LV" sz="1600" dirty="0" err="1">
                <a:solidFill>
                  <a:schemeClr val="accent2"/>
                </a:solidFill>
              </a:rPr>
              <a:t>into</a:t>
            </a:r>
            <a:r>
              <a:rPr lang="lv-LV" sz="1600" dirty="0">
                <a:solidFill>
                  <a:schemeClr val="accent2"/>
                </a:solidFill>
              </a:rPr>
              <a:t> </a:t>
            </a:r>
            <a:r>
              <a:rPr lang="lv-LV" sz="1600" dirty="0" err="1">
                <a:solidFill>
                  <a:schemeClr val="accent2"/>
                </a:solidFill>
              </a:rPr>
              <a:t>any</a:t>
            </a:r>
            <a:r>
              <a:rPr lang="lv-LV" sz="1600" dirty="0">
                <a:solidFill>
                  <a:schemeClr val="accent2"/>
                </a:solidFill>
              </a:rPr>
              <a:t> </a:t>
            </a:r>
            <a:r>
              <a:rPr lang="lv-LV" sz="1600" dirty="0" err="1">
                <a:solidFill>
                  <a:schemeClr val="accent2"/>
                </a:solidFill>
              </a:rPr>
              <a:t>documents</a:t>
            </a:r>
            <a:r>
              <a:rPr lang="lv-LV" sz="1600" dirty="0">
                <a:solidFill>
                  <a:schemeClr val="accent2"/>
                </a:solidFill>
              </a:rPr>
              <a:t> </a:t>
            </a:r>
            <a:r>
              <a:rPr lang="lv-LV" sz="1600" dirty="0" err="1">
                <a:solidFill>
                  <a:schemeClr val="accent2"/>
                </a:solidFill>
              </a:rPr>
              <a:t>needed</a:t>
            </a:r>
            <a:r>
              <a:rPr lang="lv-LV" sz="1600" dirty="0">
                <a:solidFill>
                  <a:schemeClr val="accent2"/>
                </a:solidFill>
              </a:rPr>
              <a:t> to </a:t>
            </a:r>
            <a:r>
              <a:rPr lang="lv-LV" sz="1600" dirty="0" err="1">
                <a:solidFill>
                  <a:schemeClr val="accent2"/>
                </a:solidFill>
              </a:rPr>
              <a:t>effectuate</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issuance</a:t>
            </a:r>
            <a:r>
              <a:rPr lang="lv-LV" sz="1600" dirty="0">
                <a:solidFill>
                  <a:schemeClr val="accent2"/>
                </a:solidFill>
              </a:rPr>
              <a:t>, </a:t>
            </a:r>
            <a:r>
              <a:rPr lang="lv-LV" sz="1600" dirty="0" err="1">
                <a:solidFill>
                  <a:schemeClr val="accent2"/>
                </a:solidFill>
              </a:rPr>
              <a:t>offering</a:t>
            </a:r>
            <a:r>
              <a:rPr lang="lv-LV" sz="1600" dirty="0">
                <a:solidFill>
                  <a:schemeClr val="accent2"/>
                </a:solidFill>
              </a:rPr>
              <a:t>, </a:t>
            </a:r>
            <a:r>
              <a:rPr lang="lv-LV" sz="1600" dirty="0" err="1">
                <a:solidFill>
                  <a:schemeClr val="accent2"/>
                </a:solidFill>
              </a:rPr>
              <a:t>listing</a:t>
            </a:r>
            <a:r>
              <a:rPr lang="lv-LV" sz="1600" dirty="0">
                <a:solidFill>
                  <a:schemeClr val="accent2"/>
                </a:solidFill>
              </a:rPr>
              <a:t> and </a:t>
            </a:r>
            <a:r>
              <a:rPr lang="lv-LV" sz="1600" dirty="0" err="1">
                <a:solidFill>
                  <a:schemeClr val="accent2"/>
                </a:solidFill>
              </a:rPr>
              <a:t>trading</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including</a:t>
            </a:r>
            <a:r>
              <a:rPr lang="lv-LV" sz="1600" dirty="0">
                <a:solidFill>
                  <a:schemeClr val="accent2"/>
                </a:solidFill>
              </a:rPr>
              <a:t> to </a:t>
            </a:r>
            <a:r>
              <a:rPr lang="lv-LV" sz="1600" dirty="0" err="1">
                <a:solidFill>
                  <a:schemeClr val="accent2"/>
                </a:solidFill>
              </a:rPr>
              <a:t>approve</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prospectus</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or</a:t>
            </a:r>
            <a:r>
              <a:rPr lang="lv-LV" sz="1600" dirty="0">
                <a:solidFill>
                  <a:schemeClr val="accent2"/>
                </a:solidFill>
              </a:rPr>
              <a:t> </a:t>
            </a:r>
            <a:r>
              <a:rPr lang="lv-LV" sz="1600" dirty="0" err="1">
                <a:solidFill>
                  <a:schemeClr val="accent2"/>
                </a:solidFill>
              </a:rPr>
              <a:t>base</a:t>
            </a:r>
            <a:r>
              <a:rPr lang="lv-LV" sz="1600" dirty="0">
                <a:solidFill>
                  <a:schemeClr val="accent2"/>
                </a:solidFill>
              </a:rPr>
              <a:t> </a:t>
            </a:r>
            <a:r>
              <a:rPr lang="lv-LV" sz="1600" dirty="0" err="1">
                <a:solidFill>
                  <a:schemeClr val="accent2"/>
                </a:solidFill>
              </a:rPr>
              <a:t>prospectus</a:t>
            </a:r>
            <a:r>
              <a:rPr lang="lv-LV" sz="1600" dirty="0">
                <a:solidFill>
                  <a:schemeClr val="accent2"/>
                </a:solidFill>
              </a:rPr>
              <a:t>, </a:t>
            </a:r>
            <a:r>
              <a:rPr lang="lv-LV" sz="1600" dirty="0" err="1">
                <a:solidFill>
                  <a:schemeClr val="accent2"/>
                </a:solidFill>
              </a:rPr>
              <a:t>its</a:t>
            </a:r>
            <a:r>
              <a:rPr lang="lv-LV" sz="1600" dirty="0">
                <a:solidFill>
                  <a:schemeClr val="accent2"/>
                </a:solidFill>
              </a:rPr>
              <a:t> </a:t>
            </a:r>
            <a:r>
              <a:rPr lang="lv-LV" sz="1600" dirty="0" err="1">
                <a:solidFill>
                  <a:schemeClr val="accent2"/>
                </a:solidFill>
              </a:rPr>
              <a:t>amendments</a:t>
            </a:r>
            <a:r>
              <a:rPr lang="lv-LV" sz="1600" dirty="0">
                <a:solidFill>
                  <a:schemeClr val="accent2"/>
                </a:solidFill>
              </a:rPr>
              <a:t> and </a:t>
            </a:r>
            <a:r>
              <a:rPr lang="lv-LV" sz="1600" dirty="0" err="1">
                <a:solidFill>
                  <a:schemeClr val="accent2"/>
                </a:solidFill>
              </a:rPr>
              <a:t>additions</a:t>
            </a:r>
            <a:r>
              <a:rPr lang="lv-LV" sz="1600" dirty="0">
                <a:solidFill>
                  <a:schemeClr val="accent2"/>
                </a:solidFill>
              </a:rPr>
              <a:t>, </a:t>
            </a:r>
            <a:r>
              <a:rPr lang="lv-LV" sz="1600" dirty="0" err="1">
                <a:solidFill>
                  <a:schemeClr val="accent2"/>
                </a:solidFill>
              </a:rPr>
              <a:t>issue</a:t>
            </a:r>
            <a:r>
              <a:rPr lang="lv-LV" sz="1600" dirty="0">
                <a:solidFill>
                  <a:schemeClr val="accent2"/>
                </a:solidFill>
              </a:rPr>
              <a:t> </a:t>
            </a:r>
            <a:r>
              <a:rPr lang="lv-LV" sz="1600" dirty="0" err="1">
                <a:solidFill>
                  <a:schemeClr val="accent2"/>
                </a:solidFill>
              </a:rPr>
              <a:t>final</a:t>
            </a:r>
            <a:r>
              <a:rPr lang="lv-LV" sz="1600" dirty="0">
                <a:solidFill>
                  <a:schemeClr val="accent2"/>
                </a:solidFill>
              </a:rPr>
              <a:t> terms, </a:t>
            </a:r>
            <a:r>
              <a:rPr lang="lv-LV" sz="1600" dirty="0" err="1">
                <a:solidFill>
                  <a:schemeClr val="accent2"/>
                </a:solidFill>
              </a:rPr>
              <a:t>entering</a:t>
            </a:r>
            <a:r>
              <a:rPr lang="lv-LV" sz="1600" dirty="0">
                <a:solidFill>
                  <a:schemeClr val="accent2"/>
                </a:solidFill>
              </a:rPr>
              <a:t> </a:t>
            </a:r>
            <a:r>
              <a:rPr lang="lv-LV" sz="1600" dirty="0" err="1">
                <a:solidFill>
                  <a:schemeClr val="accent2"/>
                </a:solidFill>
              </a:rPr>
              <a:t>into</a:t>
            </a:r>
            <a:r>
              <a:rPr lang="lv-LV" sz="1600" dirty="0">
                <a:solidFill>
                  <a:schemeClr val="accent2"/>
                </a:solidFill>
              </a:rPr>
              <a:t> </a:t>
            </a:r>
            <a:r>
              <a:rPr lang="lv-LV" sz="1600" dirty="0" err="1">
                <a:solidFill>
                  <a:schemeClr val="accent2"/>
                </a:solidFill>
              </a:rPr>
              <a:t>agreements</a:t>
            </a:r>
            <a:r>
              <a:rPr lang="lv-LV" sz="1600" dirty="0">
                <a:solidFill>
                  <a:schemeClr val="accent2"/>
                </a:solidFill>
              </a:rPr>
              <a:t> </a:t>
            </a:r>
            <a:r>
              <a:rPr lang="lv-LV" sz="1600" dirty="0" err="1">
                <a:solidFill>
                  <a:schemeClr val="accent2"/>
                </a:solidFill>
              </a:rPr>
              <a:t>with</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coordinator</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the</a:t>
            </a:r>
            <a:r>
              <a:rPr lang="lv-LV" sz="1600" dirty="0">
                <a:solidFill>
                  <a:schemeClr val="accent2"/>
                </a:solidFill>
              </a:rPr>
              <a:t> process </a:t>
            </a:r>
            <a:r>
              <a:rPr lang="lv-LV" sz="1600" dirty="0" err="1">
                <a:solidFill>
                  <a:schemeClr val="accent2"/>
                </a:solidFill>
              </a:rPr>
              <a:t>of</a:t>
            </a:r>
            <a:r>
              <a:rPr lang="lv-LV" sz="1600" dirty="0">
                <a:solidFill>
                  <a:schemeClr val="accent2"/>
                </a:solidFill>
              </a:rPr>
              <a:t> </a:t>
            </a:r>
            <a:r>
              <a:rPr lang="lv-LV" sz="1600" dirty="0" err="1">
                <a:solidFill>
                  <a:schemeClr val="accent2"/>
                </a:solidFill>
              </a:rPr>
              <a:t>issuing</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bonds</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regulated</a:t>
            </a:r>
            <a:r>
              <a:rPr lang="lv-LV" sz="1600" dirty="0">
                <a:solidFill>
                  <a:schemeClr val="accent2"/>
                </a:solidFill>
              </a:rPr>
              <a:t> </a:t>
            </a:r>
            <a:r>
              <a:rPr lang="lv-LV" sz="1600" dirty="0" err="1">
                <a:solidFill>
                  <a:schemeClr val="accent2"/>
                </a:solidFill>
              </a:rPr>
              <a:t>market</a:t>
            </a:r>
            <a:r>
              <a:rPr lang="lv-LV" sz="1600" dirty="0">
                <a:solidFill>
                  <a:schemeClr val="accent2"/>
                </a:solidFill>
              </a:rPr>
              <a:t> operator and </a:t>
            </a:r>
            <a:r>
              <a:rPr lang="lv-LV" sz="1600" dirty="0" err="1">
                <a:solidFill>
                  <a:schemeClr val="accent2"/>
                </a:solidFill>
              </a:rPr>
              <a:t>other</a:t>
            </a:r>
            <a:r>
              <a:rPr lang="lv-LV" sz="1600" dirty="0">
                <a:solidFill>
                  <a:schemeClr val="accent2"/>
                </a:solidFill>
              </a:rPr>
              <a:t> </a:t>
            </a:r>
            <a:r>
              <a:rPr lang="lv-LV" sz="1600" dirty="0" err="1">
                <a:solidFill>
                  <a:schemeClr val="accent2"/>
                </a:solidFill>
              </a:rPr>
              <a:t>third</a:t>
            </a:r>
            <a:r>
              <a:rPr lang="lv-LV" sz="1600" dirty="0">
                <a:solidFill>
                  <a:schemeClr val="accent2"/>
                </a:solidFill>
              </a:rPr>
              <a:t> </a:t>
            </a:r>
            <a:r>
              <a:rPr lang="lv-LV" sz="1600" dirty="0" err="1">
                <a:solidFill>
                  <a:schemeClr val="accent2"/>
                </a:solidFill>
              </a:rPr>
              <a:t>parties</a:t>
            </a:r>
            <a:r>
              <a:rPr lang="lv-LV" sz="1600" dirty="0">
                <a:solidFill>
                  <a:schemeClr val="accent2"/>
                </a:solidFill>
              </a:rPr>
              <a:t> as </a:t>
            </a:r>
            <a:r>
              <a:rPr lang="lv-LV" sz="1600" dirty="0" err="1">
                <a:solidFill>
                  <a:schemeClr val="accent2"/>
                </a:solidFill>
              </a:rPr>
              <a:t>may</a:t>
            </a:r>
            <a:r>
              <a:rPr lang="lv-LV" sz="1600" dirty="0">
                <a:solidFill>
                  <a:schemeClr val="accent2"/>
                </a:solidFill>
              </a:rPr>
              <a:t> </a:t>
            </a:r>
            <a:r>
              <a:rPr lang="lv-LV" sz="1600" dirty="0" err="1">
                <a:solidFill>
                  <a:schemeClr val="accent2"/>
                </a:solidFill>
              </a:rPr>
              <a:t>be</a:t>
            </a:r>
            <a:r>
              <a:rPr lang="lv-LV" sz="1600" dirty="0">
                <a:solidFill>
                  <a:schemeClr val="accent2"/>
                </a:solidFill>
              </a:rPr>
              <a:t> </a:t>
            </a:r>
            <a:r>
              <a:rPr lang="lv-LV" sz="1600" dirty="0" err="1">
                <a:solidFill>
                  <a:schemeClr val="accent2"/>
                </a:solidFill>
              </a:rPr>
              <a:t>necessary</a:t>
            </a:r>
            <a:r>
              <a:rPr lang="lv-LV" sz="1600" dirty="0">
                <a:solidFill>
                  <a:schemeClr val="accent2"/>
                </a:solidFill>
              </a:rPr>
              <a:t> </a:t>
            </a:r>
            <a:r>
              <a:rPr lang="lv-LV" sz="1600" dirty="0" err="1">
                <a:solidFill>
                  <a:schemeClr val="accent2"/>
                </a:solidFill>
              </a:rPr>
              <a:t>for</a:t>
            </a:r>
            <a:r>
              <a:rPr lang="lv-LV" sz="1600" dirty="0">
                <a:solidFill>
                  <a:schemeClr val="accent2"/>
                </a:solidFill>
              </a:rPr>
              <a:t> </a:t>
            </a:r>
            <a:r>
              <a:rPr lang="lv-LV" sz="1600" dirty="0" err="1">
                <a:solidFill>
                  <a:schemeClr val="accent2"/>
                </a:solidFill>
              </a:rPr>
              <a:t>implementation</a:t>
            </a:r>
            <a:r>
              <a:rPr lang="lv-LV" sz="1600" dirty="0">
                <a:solidFill>
                  <a:schemeClr val="accent2"/>
                </a:solidFill>
              </a:rPr>
              <a:t> </a:t>
            </a:r>
            <a:r>
              <a:rPr lang="lv-LV" sz="1600" dirty="0" err="1">
                <a:solidFill>
                  <a:schemeClr val="accent2"/>
                </a:solidFill>
              </a:rPr>
              <a:t>of</a:t>
            </a:r>
            <a:r>
              <a:rPr lang="lv-LV" sz="1600" dirty="0">
                <a:solidFill>
                  <a:schemeClr val="accent2"/>
                </a:solidFill>
              </a:rPr>
              <a:t> </a:t>
            </a:r>
            <a:r>
              <a:rPr lang="lv-LV" sz="1600" dirty="0" err="1">
                <a:solidFill>
                  <a:schemeClr val="accent2"/>
                </a:solidFill>
              </a:rPr>
              <a:t>issuance</a:t>
            </a:r>
            <a:r>
              <a:rPr lang="lv-LV" sz="1600" dirty="0">
                <a:solidFill>
                  <a:schemeClr val="accent2"/>
                </a:solidFill>
              </a:rPr>
              <a:t> </a:t>
            </a:r>
            <a:r>
              <a:rPr lang="lv-LV" sz="1600" dirty="0" err="1">
                <a:solidFill>
                  <a:schemeClr val="accent2"/>
                </a:solidFill>
              </a:rPr>
              <a:t>the</a:t>
            </a:r>
            <a:r>
              <a:rPr lang="lv-LV" sz="1600" dirty="0">
                <a:solidFill>
                  <a:schemeClr val="accent2"/>
                </a:solidFill>
              </a:rPr>
              <a:t> </a:t>
            </a:r>
            <a:r>
              <a:rPr lang="lv-LV" sz="1600" dirty="0" err="1">
                <a:solidFill>
                  <a:schemeClr val="accent2"/>
                </a:solidFill>
              </a:rPr>
              <a:t>bonds</a:t>
            </a:r>
            <a:r>
              <a:rPr lang="lv-LV" sz="1600" dirty="0">
                <a:solidFill>
                  <a:schemeClr val="accent2"/>
                </a:solidFill>
              </a:rPr>
              <a:t>.</a:t>
            </a:r>
          </a:p>
        </p:txBody>
      </p:sp>
    </p:spTree>
    <p:extLst>
      <p:ext uri="{BB962C8B-B14F-4D97-AF65-F5344CB8AC3E}">
        <p14:creationId xmlns:p14="http://schemas.microsoft.com/office/powerpoint/2010/main" val="411389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F59C0-EE90-884E-AFB9-F9D60C6C99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08919"/>
            <a:ext cx="12179300" cy="4990000"/>
          </a:xfrm>
          <a:prstGeom prst="rect">
            <a:avLst/>
          </a:prstGeom>
        </p:spPr>
      </p:pic>
      <p:sp>
        <p:nvSpPr>
          <p:cNvPr id="10" name="Rectangle 9">
            <a:extLst>
              <a:ext uri="{FF2B5EF4-FFF2-40B4-BE49-F238E27FC236}">
                <a16:creationId xmlns:a16="http://schemas.microsoft.com/office/drawing/2014/main" id="{70C69009-1B0E-054D-B1B9-E8FE84D99E90}"/>
              </a:ext>
            </a:extLst>
          </p:cNvPr>
          <p:cNvSpPr/>
          <p:nvPr/>
        </p:nvSpPr>
        <p:spPr>
          <a:xfrm>
            <a:off x="12700" y="1"/>
            <a:ext cx="12166600" cy="1212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23</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168936" y="344678"/>
            <a:ext cx="10553038" cy="523220"/>
          </a:xfrm>
          <a:prstGeom prst="rect">
            <a:avLst/>
          </a:prstGeom>
          <a:noFill/>
          <a:ln w="38100">
            <a:noFill/>
          </a:ln>
          <a:effectLst/>
        </p:spPr>
        <p:txBody>
          <a:bodyPr wrap="square" rtlCol="0">
            <a:spAutoFit/>
          </a:bodyPr>
          <a:lstStyle/>
          <a:p>
            <a:r>
              <a:rPr lang="lv-LV" sz="2800" b="1" dirty="0">
                <a:solidFill>
                  <a:schemeClr val="bg1"/>
                </a:solidFill>
                <a:latin typeface="Mulish Bold Roman" pitchFamily="2" charset="77"/>
              </a:rPr>
              <a:t>5. PADOMES VĒLĒŠANAS </a:t>
            </a:r>
            <a:r>
              <a:rPr lang="lv-LV" sz="2800" b="1" cap="all" dirty="0">
                <a:solidFill>
                  <a:schemeClr val="bg1"/>
                </a:solidFill>
              </a:rPr>
              <a:t>/ </a:t>
            </a:r>
            <a:r>
              <a:rPr lang="en-US" sz="2800" b="1" cap="all" dirty="0">
                <a:solidFill>
                  <a:schemeClr val="bg1"/>
                </a:solidFill>
                <a:latin typeface="Mulish Bold Roman" pitchFamily="2" charset="77"/>
              </a:rPr>
              <a:t>Election of the Council members </a:t>
            </a:r>
          </a:p>
        </p:txBody>
      </p:sp>
    </p:spTree>
    <p:extLst>
      <p:ext uri="{BB962C8B-B14F-4D97-AF65-F5344CB8AC3E}">
        <p14:creationId xmlns:p14="http://schemas.microsoft.com/office/powerpoint/2010/main" val="28901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24</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05642" y="665873"/>
            <a:ext cx="9525228" cy="338554"/>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106056" y="764305"/>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4" name="Content Placeholder 1">
            <a:extLst>
              <a:ext uri="{FF2B5EF4-FFF2-40B4-BE49-F238E27FC236}">
                <a16:creationId xmlns:a16="http://schemas.microsoft.com/office/drawing/2014/main" id="{72AE367C-16B4-42BF-BB4A-437F875688E5}"/>
              </a:ext>
            </a:extLst>
          </p:cNvPr>
          <p:cNvSpPr txBox="1">
            <a:spLocks/>
          </p:cNvSpPr>
          <p:nvPr/>
        </p:nvSpPr>
        <p:spPr>
          <a:xfrm>
            <a:off x="671037" y="1688988"/>
            <a:ext cx="3846311" cy="4238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171450" indent="-17145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541338" indent="-17145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982663"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347788"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endParaRPr lang="lv-LV" sz="1200" b="1" dirty="0">
              <a:solidFill>
                <a:schemeClr val="accent1"/>
              </a:solidFill>
            </a:endParaRPr>
          </a:p>
          <a:p>
            <a:pPr algn="ctr">
              <a:lnSpc>
                <a:spcPct val="100000"/>
              </a:lnSpc>
              <a:spcBef>
                <a:spcPts val="0"/>
              </a:spcBef>
            </a:pPr>
            <a:endParaRPr lang="lv-LV" sz="1200" b="1" cap="all" dirty="0">
              <a:solidFill>
                <a:schemeClr val="accent1"/>
              </a:solidFill>
              <a:latin typeface="Mulish Light Roman" pitchFamily="2" charset="77"/>
            </a:endParaRPr>
          </a:p>
          <a:p>
            <a:pPr algn="ctr">
              <a:lnSpc>
                <a:spcPct val="100000"/>
              </a:lnSpc>
              <a:spcBef>
                <a:spcPts val="0"/>
              </a:spcBef>
            </a:pPr>
            <a:r>
              <a:rPr lang="en-US" sz="1200" b="1" cap="all" dirty="0">
                <a:solidFill>
                  <a:schemeClr val="accent1"/>
                </a:solidFill>
                <a:latin typeface="Mulish Light Roman" pitchFamily="2" charset="77"/>
              </a:rPr>
              <a:t>Ilmārs Šņucins</a:t>
            </a:r>
            <a:r>
              <a:rPr lang="lv-LV" sz="1200" b="1" cap="all" dirty="0">
                <a:solidFill>
                  <a:schemeClr val="accent1"/>
                </a:solidFill>
              </a:rPr>
              <a:t> </a:t>
            </a:r>
          </a:p>
          <a:p>
            <a:pPr algn="ctr">
              <a:lnSpc>
                <a:spcPct val="100000"/>
              </a:lnSpc>
              <a:spcBef>
                <a:spcPts val="0"/>
              </a:spcBef>
            </a:pPr>
            <a:r>
              <a:rPr lang="lv-LV" sz="1200" dirty="0">
                <a:solidFill>
                  <a:schemeClr val="accent1"/>
                </a:solidFill>
              </a:rPr>
              <a:t>(pašreizējais padomes priekšsēdētājs /</a:t>
            </a:r>
          </a:p>
          <a:p>
            <a:pPr algn="ctr">
              <a:lnSpc>
                <a:spcPct val="100000"/>
              </a:lnSpc>
              <a:spcBef>
                <a:spcPts val="0"/>
              </a:spcBef>
            </a:pPr>
            <a:r>
              <a:rPr lang="lv-LV" sz="1200" dirty="0" err="1">
                <a:solidFill>
                  <a:schemeClr val="accent1"/>
                </a:solidFill>
              </a:rPr>
              <a:t>currently</a:t>
            </a:r>
            <a:r>
              <a:rPr lang="lv-LV" sz="1200" dirty="0">
                <a:solidFill>
                  <a:schemeClr val="accent1"/>
                </a:solidFill>
              </a:rPr>
              <a:t> </a:t>
            </a:r>
            <a:r>
              <a:rPr lang="lv-LV" sz="1200" dirty="0" err="1">
                <a:solidFill>
                  <a:schemeClr val="accent1"/>
                </a:solidFill>
              </a:rPr>
              <a:t>Chairperson</a:t>
            </a:r>
            <a:r>
              <a:rPr lang="lv-LV" sz="1200" dirty="0">
                <a:solidFill>
                  <a:schemeClr val="accent1"/>
                </a:solidFill>
              </a:rPr>
              <a:t> </a:t>
            </a:r>
            <a:r>
              <a:rPr lang="lv-LV" sz="1200" dirty="0" err="1">
                <a:solidFill>
                  <a:schemeClr val="accent1"/>
                </a:solidFill>
              </a:rPr>
              <a:t>of</a:t>
            </a:r>
            <a:r>
              <a:rPr lang="lv-LV" sz="1200" dirty="0">
                <a:solidFill>
                  <a:schemeClr val="accent1"/>
                </a:solidFill>
              </a:rPr>
              <a:t> </a:t>
            </a:r>
            <a:r>
              <a:rPr lang="lv-LV" sz="1200" dirty="0" err="1">
                <a:solidFill>
                  <a:schemeClr val="accent1"/>
                </a:solidFill>
              </a:rPr>
              <a:t>the</a:t>
            </a:r>
            <a:r>
              <a:rPr lang="lv-LV" sz="1200" dirty="0">
                <a:solidFill>
                  <a:schemeClr val="accent1"/>
                </a:solidFill>
              </a:rPr>
              <a:t> </a:t>
            </a:r>
            <a:r>
              <a:rPr lang="lv-LV" sz="1200" dirty="0" err="1">
                <a:solidFill>
                  <a:schemeClr val="accent1"/>
                </a:solidFill>
              </a:rPr>
              <a:t>Council</a:t>
            </a:r>
            <a:r>
              <a:rPr lang="lv-LV" sz="1200" dirty="0">
                <a:solidFill>
                  <a:schemeClr val="accent1"/>
                </a:solidFill>
              </a:rPr>
              <a:t>)</a:t>
            </a:r>
          </a:p>
          <a:p>
            <a:pPr algn="ctr">
              <a:lnSpc>
                <a:spcPct val="100000"/>
              </a:lnSpc>
              <a:spcBef>
                <a:spcPts val="0"/>
              </a:spcBef>
            </a:pPr>
            <a:endParaRPr lang="lv-LV" sz="1600" b="1" dirty="0">
              <a:solidFill>
                <a:schemeClr val="tx1"/>
              </a:solidFill>
            </a:endParaRPr>
          </a:p>
          <a:p>
            <a:endParaRPr lang="lv-LV" sz="1600" dirty="0">
              <a:solidFill>
                <a:schemeClr val="tx1"/>
              </a:solidFill>
            </a:endParaRPr>
          </a:p>
          <a:p>
            <a:pPr algn="just">
              <a:lnSpc>
                <a:spcPct val="100000"/>
              </a:lnSpc>
              <a:spcBef>
                <a:spcPts val="0"/>
              </a:spcBef>
            </a:pPr>
            <a:endParaRPr lang="lv-LV" sz="1200" dirty="0">
              <a:solidFill>
                <a:schemeClr val="tx1"/>
              </a:solidFill>
            </a:endParaRPr>
          </a:p>
        </p:txBody>
      </p:sp>
      <p:sp>
        <p:nvSpPr>
          <p:cNvPr id="17" name="Content Placeholder 1">
            <a:extLst>
              <a:ext uri="{FF2B5EF4-FFF2-40B4-BE49-F238E27FC236}">
                <a16:creationId xmlns:a16="http://schemas.microsoft.com/office/drawing/2014/main" id="{53E6D54A-9BEC-4514-AF0E-15084D0BBF8A}"/>
              </a:ext>
            </a:extLst>
          </p:cNvPr>
          <p:cNvSpPr>
            <a:spLocks noGrp="1"/>
          </p:cNvSpPr>
          <p:nvPr>
            <p:ph sz="half" idx="1"/>
          </p:nvPr>
        </p:nvSpPr>
        <p:spPr>
          <a:xfrm>
            <a:off x="4307516" y="1263891"/>
            <a:ext cx="7724082" cy="4210092"/>
          </a:xfrm>
        </p:spPr>
        <p:txBody>
          <a:bodyPr>
            <a:normAutofit/>
          </a:bodyPr>
          <a:lstStyle/>
          <a:p>
            <a:pPr marL="0" indent="0">
              <a:lnSpc>
                <a:spcPct val="100000"/>
              </a:lnSpc>
              <a:spcBef>
                <a:spcPts val="0"/>
              </a:spcBef>
              <a:spcAft>
                <a:spcPts val="600"/>
              </a:spcAft>
              <a:buNone/>
            </a:pPr>
            <a:r>
              <a:rPr lang="lv-LV" sz="1200" b="1" dirty="0">
                <a:solidFill>
                  <a:schemeClr val="accent1"/>
                </a:solidFill>
              </a:rPr>
              <a:t>DARBA PIEREDZE  / WORK EXPIERENCE</a:t>
            </a:r>
          </a:p>
          <a:p>
            <a:pPr>
              <a:lnSpc>
                <a:spcPct val="100000"/>
              </a:lnSpc>
              <a:spcBef>
                <a:spcPts val="0"/>
              </a:spcBef>
              <a:spcAft>
                <a:spcPts val="600"/>
              </a:spcAft>
            </a:pPr>
            <a:r>
              <a:rPr lang="lv-LV" sz="1300" b="1" dirty="0">
                <a:solidFill>
                  <a:schemeClr val="tx1"/>
                </a:solidFill>
              </a:rPr>
              <a:t>Kopš /</a:t>
            </a:r>
            <a:r>
              <a:rPr lang="lv-LV" sz="1300" b="1" dirty="0" err="1">
                <a:solidFill>
                  <a:schemeClr val="tx1"/>
                </a:solidFill>
              </a:rPr>
              <a:t>Since</a:t>
            </a:r>
            <a:r>
              <a:rPr lang="lv-LV" sz="1300" b="1" dirty="0">
                <a:solidFill>
                  <a:schemeClr val="tx1"/>
                </a:solidFill>
              </a:rPr>
              <a:t> 2018	</a:t>
            </a:r>
            <a:r>
              <a:rPr lang="lv-LV" sz="1300" dirty="0">
                <a:solidFill>
                  <a:schemeClr val="tx1"/>
                </a:solidFill>
              </a:rPr>
              <a:t> AS </a:t>
            </a:r>
            <a:r>
              <a:rPr lang="pt-BR" sz="1300" dirty="0">
                <a:solidFill>
                  <a:schemeClr val="tx1"/>
                </a:solidFill>
              </a:rPr>
              <a:t>“</a:t>
            </a:r>
            <a:r>
              <a:rPr lang="lv-LV" sz="1300" dirty="0">
                <a:solidFill>
                  <a:schemeClr val="tx1"/>
                </a:solidFill>
              </a:rPr>
              <a:t>Conexus Baltic Grid</a:t>
            </a:r>
            <a:r>
              <a:rPr lang="pt-BR" sz="1300" dirty="0">
                <a:solidFill>
                  <a:schemeClr val="tx1"/>
                </a:solidFill>
              </a:rPr>
              <a:t>”</a:t>
            </a:r>
            <a:r>
              <a:rPr lang="lv-LV" sz="1300" dirty="0">
                <a:solidFill>
                  <a:schemeClr val="tx1"/>
                </a:solidFill>
              </a:rPr>
              <a:t> – padomes loceklis / </a:t>
            </a:r>
            <a:r>
              <a:rPr lang="lv-LV" sz="1300" dirty="0" err="1">
                <a:solidFill>
                  <a:schemeClr val="tx1"/>
                </a:solidFill>
              </a:rPr>
              <a:t>Member</a:t>
            </a:r>
            <a:r>
              <a:rPr lang="lv-LV" sz="1300" dirty="0">
                <a:solidFill>
                  <a:schemeClr val="tx1"/>
                </a:solidFill>
              </a:rPr>
              <a:t> </a:t>
            </a:r>
            <a:r>
              <a:rPr lang="lv-LV" sz="1300" dirty="0" err="1">
                <a:solidFill>
                  <a:schemeClr val="tx1"/>
                </a:solidFill>
              </a:rPr>
              <a:t>of</a:t>
            </a:r>
            <a:r>
              <a:rPr lang="lv-LV" sz="1300" dirty="0">
                <a:solidFill>
                  <a:schemeClr val="tx1"/>
                </a:solidFill>
              </a:rPr>
              <a:t> </a:t>
            </a:r>
            <a:r>
              <a:rPr lang="lv-LV" sz="1300" dirty="0" err="1">
                <a:solidFill>
                  <a:schemeClr val="tx1"/>
                </a:solidFill>
              </a:rPr>
              <a:t>the</a:t>
            </a:r>
            <a:r>
              <a:rPr lang="lv-LV" sz="1300" dirty="0">
                <a:solidFill>
                  <a:schemeClr val="tx1"/>
                </a:solidFill>
              </a:rPr>
              <a:t> </a:t>
            </a:r>
            <a:r>
              <a:rPr lang="lv-LV" sz="1300" dirty="0" err="1">
                <a:solidFill>
                  <a:schemeClr val="tx1"/>
                </a:solidFill>
              </a:rPr>
              <a:t>Council</a:t>
            </a:r>
            <a:endParaRPr lang="lv-LV" sz="1300" dirty="0">
              <a:solidFill>
                <a:schemeClr val="tx1"/>
              </a:solidFill>
            </a:endParaRPr>
          </a:p>
          <a:p>
            <a:pPr>
              <a:lnSpc>
                <a:spcPct val="100000"/>
              </a:lnSpc>
              <a:spcBef>
                <a:spcPts val="0"/>
              </a:spcBef>
            </a:pPr>
            <a:r>
              <a:rPr lang="lv-LV" sz="1300" b="1" dirty="0">
                <a:solidFill>
                  <a:schemeClr val="tx1"/>
                </a:solidFill>
              </a:rPr>
              <a:t>Kopš /</a:t>
            </a:r>
            <a:r>
              <a:rPr lang="lv-LV" sz="1300" b="1" dirty="0" err="1">
                <a:solidFill>
                  <a:schemeClr val="tx1"/>
                </a:solidFill>
              </a:rPr>
              <a:t>Since</a:t>
            </a:r>
            <a:r>
              <a:rPr lang="lv-LV" sz="1300" b="1" dirty="0">
                <a:solidFill>
                  <a:schemeClr val="tx1"/>
                </a:solidFill>
              </a:rPr>
              <a:t> 2012	</a:t>
            </a:r>
            <a:r>
              <a:rPr lang="lv-LV" sz="1300" dirty="0">
                <a:solidFill>
                  <a:schemeClr val="tx1"/>
                </a:solidFill>
              </a:rPr>
              <a:t>Finanšu ministrija - Valsts sekretāra vietnieks nodokļu, muitas un grāmatvedības</a:t>
            </a:r>
          </a:p>
          <a:p>
            <a:pPr marL="0" indent="0">
              <a:lnSpc>
                <a:spcPct val="100000"/>
              </a:lnSpc>
              <a:spcBef>
                <a:spcPts val="0"/>
              </a:spcBef>
              <a:buNone/>
            </a:pPr>
            <a:r>
              <a:rPr lang="lv-LV" sz="1300" dirty="0"/>
              <a:t>		</a:t>
            </a:r>
            <a:r>
              <a:rPr lang="lv-LV" sz="1300" dirty="0">
                <a:solidFill>
                  <a:schemeClr val="tx1"/>
                </a:solidFill>
              </a:rPr>
              <a:t>jautājumos / </a:t>
            </a:r>
            <a:r>
              <a:rPr lang="en-US" sz="1300" dirty="0">
                <a:solidFill>
                  <a:schemeClr val="tx1"/>
                </a:solidFill>
              </a:rPr>
              <a:t>Deputy State Secretary in tax, customs and accounting issues, Ministry</a:t>
            </a:r>
            <a:endParaRPr lang="lv-LV" sz="1300" dirty="0">
              <a:solidFill>
                <a:schemeClr val="tx1"/>
              </a:solidFill>
            </a:endParaRPr>
          </a:p>
          <a:p>
            <a:pPr marL="0" indent="0">
              <a:lnSpc>
                <a:spcPct val="100000"/>
              </a:lnSpc>
              <a:spcBef>
                <a:spcPts val="0"/>
              </a:spcBef>
              <a:spcAft>
                <a:spcPts val="600"/>
              </a:spcAft>
              <a:buNone/>
            </a:pPr>
            <a:r>
              <a:rPr lang="lv-LV" sz="1300" dirty="0"/>
              <a:t>		</a:t>
            </a:r>
            <a:r>
              <a:rPr lang="en-US" sz="1300" dirty="0">
                <a:solidFill>
                  <a:schemeClr val="tx1"/>
                </a:solidFill>
              </a:rPr>
              <a:t>of Finance </a:t>
            </a:r>
            <a:endParaRPr lang="lv-LV" sz="1300" dirty="0">
              <a:solidFill>
                <a:schemeClr val="tx1"/>
              </a:solidFill>
            </a:endParaRPr>
          </a:p>
          <a:p>
            <a:pPr>
              <a:lnSpc>
                <a:spcPct val="100000"/>
              </a:lnSpc>
              <a:spcBef>
                <a:spcPts val="0"/>
              </a:spcBef>
            </a:pPr>
            <a:r>
              <a:rPr lang="lv-LV" sz="1300" b="1" dirty="0">
                <a:solidFill>
                  <a:schemeClr val="tx1"/>
                </a:solidFill>
              </a:rPr>
              <a:t>2010 – 2013	</a:t>
            </a:r>
            <a:r>
              <a:rPr lang="lv-LV" sz="1300" dirty="0">
                <a:solidFill>
                  <a:schemeClr val="tx1"/>
                </a:solidFill>
              </a:rPr>
              <a:t>Finanšu ministrija - Nodokļu analīzes departamenta direktors / </a:t>
            </a:r>
            <a:r>
              <a:rPr lang="en-US" sz="1300" dirty="0">
                <a:solidFill>
                  <a:schemeClr val="tx1"/>
                </a:solidFill>
              </a:rPr>
              <a:t>Director of Tax</a:t>
            </a:r>
            <a:endParaRPr lang="lv-LV" sz="1300" dirty="0">
              <a:solidFill>
                <a:schemeClr val="tx1"/>
              </a:solidFill>
            </a:endParaRPr>
          </a:p>
          <a:p>
            <a:pPr marL="0" indent="0">
              <a:lnSpc>
                <a:spcPct val="100000"/>
              </a:lnSpc>
              <a:spcBef>
                <a:spcPts val="0"/>
              </a:spcBef>
              <a:spcAft>
                <a:spcPts val="600"/>
              </a:spcAft>
              <a:buNone/>
            </a:pPr>
            <a:r>
              <a:rPr lang="lv-LV" sz="1300" dirty="0"/>
              <a:t>		</a:t>
            </a:r>
            <a:r>
              <a:rPr lang="en-US" sz="1300" dirty="0">
                <a:solidFill>
                  <a:schemeClr val="tx1"/>
                </a:solidFill>
              </a:rPr>
              <a:t>Analysis Department, Ministry of Finance </a:t>
            </a:r>
            <a:endParaRPr lang="lv-LV" sz="1300" dirty="0">
              <a:solidFill>
                <a:schemeClr val="tx1"/>
              </a:solidFill>
            </a:endParaRPr>
          </a:p>
          <a:p>
            <a:pPr>
              <a:lnSpc>
                <a:spcPct val="100000"/>
              </a:lnSpc>
              <a:spcBef>
                <a:spcPts val="0"/>
              </a:spcBef>
            </a:pPr>
            <a:r>
              <a:rPr lang="lv-LV" sz="1300" b="1" dirty="0">
                <a:solidFill>
                  <a:schemeClr val="tx1"/>
                </a:solidFill>
              </a:rPr>
              <a:t>2006 – 2010	</a:t>
            </a:r>
            <a:r>
              <a:rPr lang="lv-LV" sz="1300" dirty="0">
                <a:solidFill>
                  <a:schemeClr val="tx1"/>
                </a:solidFill>
              </a:rPr>
              <a:t>Finanšu ministrija - Tautsaimniecības analīzes un fiskālās politikas </a:t>
            </a:r>
            <a:r>
              <a:rPr lang="lv-LV" sz="1300" dirty="0" err="1">
                <a:solidFill>
                  <a:schemeClr val="tx1"/>
                </a:solidFill>
              </a:rPr>
              <a:t>departament</a:t>
            </a:r>
            <a:endParaRPr lang="lv-LV" sz="1300" dirty="0">
              <a:solidFill>
                <a:schemeClr val="tx1"/>
              </a:solidFill>
            </a:endParaRPr>
          </a:p>
          <a:p>
            <a:pPr marL="914400" lvl="2" indent="0">
              <a:lnSpc>
                <a:spcPct val="100000"/>
              </a:lnSpc>
              <a:spcBef>
                <a:spcPts val="0"/>
              </a:spcBef>
              <a:buNone/>
            </a:pPr>
            <a:r>
              <a:rPr lang="lv-LV" sz="1300" dirty="0"/>
              <a:t>	</a:t>
            </a:r>
            <a:r>
              <a:rPr lang="lv-LV" sz="1300" dirty="0">
                <a:solidFill>
                  <a:schemeClr val="tx1"/>
                </a:solidFill>
              </a:rPr>
              <a:t>direktora vietnieks / </a:t>
            </a:r>
            <a:r>
              <a:rPr lang="en-US" sz="1300" dirty="0">
                <a:solidFill>
                  <a:schemeClr val="tx1"/>
                </a:solidFill>
              </a:rPr>
              <a:t>Deputy Director of Economy Analysis and Fiscal Politic</a:t>
            </a:r>
            <a:endParaRPr lang="lv-LV" sz="1300" dirty="0">
              <a:solidFill>
                <a:schemeClr val="tx1"/>
              </a:solidFill>
            </a:endParaRPr>
          </a:p>
          <a:p>
            <a:pPr marL="914400" lvl="2" indent="0">
              <a:lnSpc>
                <a:spcPct val="100000"/>
              </a:lnSpc>
              <a:spcBef>
                <a:spcPts val="0"/>
              </a:spcBef>
              <a:spcAft>
                <a:spcPts val="600"/>
              </a:spcAft>
              <a:buNone/>
            </a:pPr>
            <a:r>
              <a:rPr lang="lv-LV" sz="1300" dirty="0"/>
              <a:t>	</a:t>
            </a:r>
            <a:r>
              <a:rPr lang="en-US" sz="1300" dirty="0">
                <a:solidFill>
                  <a:schemeClr val="tx1"/>
                </a:solidFill>
              </a:rPr>
              <a:t>Department, Ministry of Finance</a:t>
            </a:r>
            <a:r>
              <a:rPr lang="lv-LV" sz="1300" dirty="0">
                <a:solidFill>
                  <a:schemeClr val="tx1"/>
                </a:solidFill>
              </a:rPr>
              <a:t> </a:t>
            </a:r>
          </a:p>
          <a:p>
            <a:pPr>
              <a:lnSpc>
                <a:spcPct val="100000"/>
              </a:lnSpc>
              <a:spcBef>
                <a:spcPts val="0"/>
              </a:spcBef>
            </a:pPr>
            <a:r>
              <a:rPr lang="lv-LV" sz="1300" b="1" dirty="0">
                <a:solidFill>
                  <a:schemeClr val="tx1"/>
                </a:solidFill>
              </a:rPr>
              <a:t>1999 – 2006	</a:t>
            </a:r>
            <a:r>
              <a:rPr lang="lv-LV" sz="1300" dirty="0">
                <a:solidFill>
                  <a:schemeClr val="tx1"/>
                </a:solidFill>
              </a:rPr>
              <a:t>Finanšu ministrija - Tautsaimniecības analīzes un fiskālās politikas departamenta</a:t>
            </a:r>
          </a:p>
          <a:p>
            <a:pPr marL="0" indent="0">
              <a:lnSpc>
                <a:spcPct val="100000"/>
              </a:lnSpc>
              <a:spcBef>
                <a:spcPts val="0"/>
              </a:spcBef>
              <a:buNone/>
            </a:pPr>
            <a:r>
              <a:rPr lang="lv-LV" sz="1300" dirty="0"/>
              <a:t>		</a:t>
            </a:r>
            <a:r>
              <a:rPr lang="lv-LV" sz="1300" dirty="0">
                <a:solidFill>
                  <a:schemeClr val="tx1"/>
                </a:solidFill>
              </a:rPr>
              <a:t>Makroekonomikas nodaļas vadītājs / </a:t>
            </a:r>
            <a:r>
              <a:rPr lang="en-US" sz="1300" dirty="0">
                <a:solidFill>
                  <a:schemeClr val="tx1"/>
                </a:solidFill>
              </a:rPr>
              <a:t>Deputy Director of Economy Analysis</a:t>
            </a:r>
            <a:r>
              <a:rPr lang="lv-LV" sz="1300" dirty="0">
                <a:solidFill>
                  <a:schemeClr val="tx1"/>
                </a:solidFill>
              </a:rPr>
              <a:t> </a:t>
            </a:r>
            <a:r>
              <a:rPr lang="en-US" sz="1300" dirty="0">
                <a:solidFill>
                  <a:schemeClr val="tx1"/>
                </a:solidFill>
              </a:rPr>
              <a:t>and</a:t>
            </a:r>
            <a:endParaRPr lang="lv-LV" sz="1300" dirty="0">
              <a:solidFill>
                <a:schemeClr val="tx1"/>
              </a:solidFill>
            </a:endParaRPr>
          </a:p>
          <a:p>
            <a:pPr marL="0" indent="0">
              <a:lnSpc>
                <a:spcPct val="100000"/>
              </a:lnSpc>
              <a:spcBef>
                <a:spcPts val="0"/>
              </a:spcBef>
              <a:buNone/>
            </a:pPr>
            <a:r>
              <a:rPr lang="lv-LV" sz="1300" dirty="0"/>
              <a:t>		</a:t>
            </a:r>
            <a:r>
              <a:rPr lang="en-US" sz="1300" dirty="0">
                <a:solidFill>
                  <a:schemeClr val="tx1"/>
                </a:solidFill>
              </a:rPr>
              <a:t>Fiscal</a:t>
            </a:r>
            <a:r>
              <a:rPr lang="lv-LV" sz="1300" dirty="0">
                <a:solidFill>
                  <a:schemeClr val="tx1"/>
                </a:solidFill>
              </a:rPr>
              <a:t> </a:t>
            </a:r>
            <a:r>
              <a:rPr lang="en-US" sz="1300" dirty="0">
                <a:solidFill>
                  <a:schemeClr val="tx1"/>
                </a:solidFill>
              </a:rPr>
              <a:t>Politics Department, Ministry of Finance </a:t>
            </a:r>
            <a:endParaRPr lang="lv-LV" sz="1300" dirty="0">
              <a:solidFill>
                <a:schemeClr val="tx1"/>
              </a:solidFill>
            </a:endParaRPr>
          </a:p>
          <a:p>
            <a:pPr marL="0" indent="0">
              <a:lnSpc>
                <a:spcPct val="100000"/>
              </a:lnSpc>
              <a:spcBef>
                <a:spcPts val="0"/>
              </a:spcBef>
              <a:spcAft>
                <a:spcPts val="600"/>
              </a:spcAft>
              <a:buNone/>
            </a:pPr>
            <a:r>
              <a:rPr lang="lv-LV" sz="1200" b="1" dirty="0">
                <a:solidFill>
                  <a:schemeClr val="accent1"/>
                </a:solidFill>
              </a:rPr>
              <a:t>IZGLĪTĪBA / EDUCATION</a:t>
            </a:r>
          </a:p>
          <a:p>
            <a:pPr algn="just">
              <a:lnSpc>
                <a:spcPct val="100000"/>
              </a:lnSpc>
              <a:spcBef>
                <a:spcPts val="0"/>
              </a:spcBef>
            </a:pPr>
            <a:r>
              <a:rPr lang="lv-LV" sz="1300" b="1" dirty="0">
                <a:solidFill>
                  <a:schemeClr val="tx1"/>
                </a:solidFill>
              </a:rPr>
              <a:t>1999                  	</a:t>
            </a:r>
            <a:r>
              <a:rPr lang="lv-LV" sz="1300" dirty="0">
                <a:solidFill>
                  <a:schemeClr val="tx1"/>
                </a:solidFill>
              </a:rPr>
              <a:t>Maģistra grāds, Latvijas Universitāte Ekonomikas un vadības fakultāte / </a:t>
            </a:r>
          </a:p>
          <a:p>
            <a:pPr marL="0" indent="0" algn="just">
              <a:lnSpc>
                <a:spcPct val="100000"/>
              </a:lnSpc>
              <a:spcBef>
                <a:spcPts val="0"/>
              </a:spcBef>
              <a:spcAft>
                <a:spcPts val="600"/>
              </a:spcAft>
              <a:buNone/>
            </a:pPr>
            <a:r>
              <a:rPr lang="lv-LV" sz="1300" dirty="0"/>
              <a:t>		</a:t>
            </a:r>
            <a:r>
              <a:rPr lang="en-US" sz="1300" dirty="0">
                <a:solidFill>
                  <a:schemeClr val="tx1"/>
                </a:solidFill>
              </a:rPr>
              <a:t>Master’s Degree, Faculty of Economics and Management of University of Latvia </a:t>
            </a:r>
            <a:endParaRPr lang="lv-LV" sz="1300" dirty="0">
              <a:solidFill>
                <a:schemeClr val="tx1"/>
              </a:solidFill>
            </a:endParaRPr>
          </a:p>
          <a:p>
            <a:pPr>
              <a:lnSpc>
                <a:spcPct val="100000"/>
              </a:lnSpc>
              <a:spcBef>
                <a:spcPts val="0"/>
              </a:spcBef>
            </a:pPr>
            <a:r>
              <a:rPr lang="lv-LV" sz="1300" b="1" dirty="0">
                <a:solidFill>
                  <a:schemeClr val="tx1"/>
                </a:solidFill>
              </a:rPr>
              <a:t>1997 – 1998	</a:t>
            </a:r>
            <a:r>
              <a:rPr lang="lv-LV" sz="1300" dirty="0" err="1">
                <a:solidFill>
                  <a:schemeClr val="tx1"/>
                </a:solidFill>
              </a:rPr>
              <a:t>Viesstudijas</a:t>
            </a:r>
            <a:r>
              <a:rPr lang="lv-LV" sz="1300" dirty="0">
                <a:solidFill>
                  <a:schemeClr val="tx1"/>
                </a:solidFill>
              </a:rPr>
              <a:t> </a:t>
            </a:r>
            <a:r>
              <a:rPr lang="lv-LV" sz="1300" dirty="0" err="1">
                <a:solidFill>
                  <a:schemeClr val="tx1"/>
                </a:solidFill>
              </a:rPr>
              <a:t>Sanktgallenas</a:t>
            </a:r>
            <a:r>
              <a:rPr lang="lv-LV" sz="1300" dirty="0">
                <a:solidFill>
                  <a:schemeClr val="tx1"/>
                </a:solidFill>
              </a:rPr>
              <a:t> universitātē (Šveice) / </a:t>
            </a:r>
            <a:r>
              <a:rPr lang="en-US" sz="1300" dirty="0">
                <a:solidFill>
                  <a:schemeClr val="tx1"/>
                </a:solidFill>
              </a:rPr>
              <a:t>Guest</a:t>
            </a:r>
            <a:r>
              <a:rPr lang="lv-LV" sz="1300" dirty="0">
                <a:solidFill>
                  <a:schemeClr val="tx1"/>
                </a:solidFill>
              </a:rPr>
              <a:t> </a:t>
            </a:r>
            <a:r>
              <a:rPr lang="en-US" sz="1300" dirty="0">
                <a:solidFill>
                  <a:schemeClr val="tx1"/>
                </a:solidFill>
              </a:rPr>
              <a:t>studies at University</a:t>
            </a:r>
            <a:endParaRPr lang="lv-LV" sz="1300" dirty="0">
              <a:solidFill>
                <a:schemeClr val="tx1"/>
              </a:solidFill>
            </a:endParaRPr>
          </a:p>
          <a:p>
            <a:pPr marL="0" indent="0">
              <a:lnSpc>
                <a:spcPct val="100000"/>
              </a:lnSpc>
              <a:spcBef>
                <a:spcPts val="0"/>
              </a:spcBef>
              <a:spcAft>
                <a:spcPts val="600"/>
              </a:spcAft>
              <a:buNone/>
            </a:pPr>
            <a:r>
              <a:rPr lang="lv-LV" sz="1300" dirty="0"/>
              <a:t>		</a:t>
            </a:r>
            <a:r>
              <a:rPr lang="en-US" sz="1300" dirty="0" err="1">
                <a:solidFill>
                  <a:schemeClr val="tx1"/>
                </a:solidFill>
              </a:rPr>
              <a:t>St.Gallen</a:t>
            </a:r>
            <a:r>
              <a:rPr lang="en-US" sz="1300" dirty="0">
                <a:solidFill>
                  <a:schemeClr val="tx1"/>
                </a:solidFill>
              </a:rPr>
              <a:t> (Switzerland)</a:t>
            </a:r>
            <a:r>
              <a:rPr lang="lv-LV" sz="1300" dirty="0">
                <a:solidFill>
                  <a:schemeClr val="tx1"/>
                </a:solidFill>
              </a:rPr>
              <a:t> </a:t>
            </a:r>
          </a:p>
        </p:txBody>
      </p:sp>
      <p:pic>
        <p:nvPicPr>
          <p:cNvPr id="18" name="Picture 17">
            <a:extLst>
              <a:ext uri="{FF2B5EF4-FFF2-40B4-BE49-F238E27FC236}">
                <a16:creationId xmlns:a16="http://schemas.microsoft.com/office/drawing/2014/main" id="{6BF034AE-EC42-488A-9CA2-A6B9344FD47D}"/>
              </a:ext>
            </a:extLst>
          </p:cNvPr>
          <p:cNvPicPr>
            <a:picLocks noChangeAspect="1"/>
          </p:cNvPicPr>
          <p:nvPr/>
        </p:nvPicPr>
        <p:blipFill>
          <a:blip r:embed="rId4">
            <a:grayscl/>
          </a:blip>
          <a:srcRect l="17167" r="17167"/>
          <a:stretch/>
        </p:blipFill>
        <p:spPr>
          <a:xfrm>
            <a:off x="1061430" y="1310956"/>
            <a:ext cx="2800634" cy="2843891"/>
          </a:xfrm>
          <a:prstGeom prst="ellipse">
            <a:avLst/>
          </a:prstGeom>
        </p:spPr>
      </p:pic>
    </p:spTree>
    <p:extLst>
      <p:ext uri="{BB962C8B-B14F-4D97-AF65-F5344CB8AC3E}">
        <p14:creationId xmlns:p14="http://schemas.microsoft.com/office/powerpoint/2010/main" val="83462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25</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54780" y="709848"/>
            <a:ext cx="9525228" cy="338554"/>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155194" y="769218"/>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4" name="Content Placeholder 1">
            <a:extLst>
              <a:ext uri="{FF2B5EF4-FFF2-40B4-BE49-F238E27FC236}">
                <a16:creationId xmlns:a16="http://schemas.microsoft.com/office/drawing/2014/main" id="{72AE367C-16B4-42BF-BB4A-437F875688E5}"/>
              </a:ext>
            </a:extLst>
          </p:cNvPr>
          <p:cNvSpPr txBox="1">
            <a:spLocks/>
          </p:cNvSpPr>
          <p:nvPr/>
        </p:nvSpPr>
        <p:spPr>
          <a:xfrm>
            <a:off x="671037" y="1688988"/>
            <a:ext cx="3846311" cy="4238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171450" indent="-17145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541338" indent="-17145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982663"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347788"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r>
              <a:rPr lang="en-US" sz="1200" b="1" cap="all" dirty="0">
                <a:solidFill>
                  <a:schemeClr val="accent1"/>
                </a:solidFill>
                <a:latin typeface="Mulish Light Roman" pitchFamily="2" charset="77"/>
              </a:rPr>
              <a:t>Normunds Šuksts</a:t>
            </a:r>
            <a:endParaRPr lang="lv-LV" sz="1200" b="1" cap="all" dirty="0">
              <a:solidFill>
                <a:schemeClr val="accent1"/>
              </a:solidFill>
            </a:endParaRPr>
          </a:p>
          <a:p>
            <a:pPr algn="ctr">
              <a:lnSpc>
                <a:spcPct val="100000"/>
              </a:lnSpc>
              <a:spcBef>
                <a:spcPts val="0"/>
              </a:spcBef>
            </a:pPr>
            <a:r>
              <a:rPr lang="lv-LV" sz="1200" dirty="0">
                <a:solidFill>
                  <a:schemeClr val="accent1"/>
                </a:solidFill>
              </a:rPr>
              <a:t>(pašreizējais padomes loceklis / </a:t>
            </a:r>
          </a:p>
          <a:p>
            <a:pPr algn="ctr">
              <a:lnSpc>
                <a:spcPct val="100000"/>
              </a:lnSpc>
              <a:spcBef>
                <a:spcPts val="0"/>
              </a:spcBef>
            </a:pPr>
            <a:r>
              <a:rPr lang="lv-LV" sz="1200" dirty="0" err="1">
                <a:solidFill>
                  <a:schemeClr val="accent1"/>
                </a:solidFill>
              </a:rPr>
              <a:t>currently</a:t>
            </a:r>
            <a:r>
              <a:rPr lang="lv-LV" sz="1200" dirty="0">
                <a:solidFill>
                  <a:schemeClr val="accent1"/>
                </a:solidFill>
              </a:rPr>
              <a:t> </a:t>
            </a:r>
            <a:r>
              <a:rPr lang="lv-LV" sz="1200" dirty="0" err="1">
                <a:solidFill>
                  <a:schemeClr val="accent1"/>
                </a:solidFill>
              </a:rPr>
              <a:t>Member</a:t>
            </a:r>
            <a:r>
              <a:rPr lang="lv-LV" sz="1200" dirty="0">
                <a:solidFill>
                  <a:schemeClr val="accent1"/>
                </a:solidFill>
              </a:rPr>
              <a:t> </a:t>
            </a:r>
            <a:r>
              <a:rPr lang="lv-LV" sz="1200" dirty="0" err="1">
                <a:solidFill>
                  <a:schemeClr val="accent1"/>
                </a:solidFill>
              </a:rPr>
              <a:t>of</a:t>
            </a:r>
            <a:r>
              <a:rPr lang="lv-LV" sz="1200" dirty="0">
                <a:solidFill>
                  <a:schemeClr val="accent1"/>
                </a:solidFill>
              </a:rPr>
              <a:t> </a:t>
            </a:r>
            <a:r>
              <a:rPr lang="lv-LV" sz="1200" dirty="0" err="1">
                <a:solidFill>
                  <a:schemeClr val="accent1"/>
                </a:solidFill>
              </a:rPr>
              <a:t>the</a:t>
            </a:r>
            <a:r>
              <a:rPr lang="lv-LV" sz="1200" dirty="0">
                <a:solidFill>
                  <a:schemeClr val="accent1"/>
                </a:solidFill>
              </a:rPr>
              <a:t> </a:t>
            </a:r>
            <a:r>
              <a:rPr lang="lv-LV" sz="1200" dirty="0" err="1">
                <a:solidFill>
                  <a:schemeClr val="accent1"/>
                </a:solidFill>
              </a:rPr>
              <a:t>Council</a:t>
            </a:r>
            <a:r>
              <a:rPr lang="lv-LV" sz="1200" dirty="0">
                <a:solidFill>
                  <a:schemeClr val="accent1"/>
                </a:solidFill>
              </a:rPr>
              <a:t>)</a:t>
            </a:r>
          </a:p>
          <a:p>
            <a:pPr algn="ctr">
              <a:lnSpc>
                <a:spcPct val="100000"/>
              </a:lnSpc>
              <a:spcBef>
                <a:spcPts val="0"/>
              </a:spcBef>
            </a:pPr>
            <a:endParaRPr lang="lv-LV" sz="1600" b="1" dirty="0">
              <a:solidFill>
                <a:schemeClr val="tx1"/>
              </a:solidFill>
            </a:endParaRPr>
          </a:p>
          <a:p>
            <a:endParaRPr lang="lv-LV" sz="1600" dirty="0">
              <a:solidFill>
                <a:schemeClr val="tx1"/>
              </a:solidFill>
            </a:endParaRPr>
          </a:p>
          <a:p>
            <a:pPr algn="just">
              <a:lnSpc>
                <a:spcPct val="100000"/>
              </a:lnSpc>
              <a:spcBef>
                <a:spcPts val="0"/>
              </a:spcBef>
            </a:pPr>
            <a:endParaRPr lang="lv-LV" sz="1200" dirty="0">
              <a:solidFill>
                <a:schemeClr val="tx1"/>
              </a:solidFill>
            </a:endParaRPr>
          </a:p>
        </p:txBody>
      </p:sp>
      <p:sp>
        <p:nvSpPr>
          <p:cNvPr id="17" name="Content Placeholder 1">
            <a:extLst>
              <a:ext uri="{FF2B5EF4-FFF2-40B4-BE49-F238E27FC236}">
                <a16:creationId xmlns:a16="http://schemas.microsoft.com/office/drawing/2014/main" id="{53E6D54A-9BEC-4514-AF0E-15084D0BBF8A}"/>
              </a:ext>
            </a:extLst>
          </p:cNvPr>
          <p:cNvSpPr>
            <a:spLocks noGrp="1"/>
          </p:cNvSpPr>
          <p:nvPr>
            <p:ph sz="half" idx="1"/>
          </p:nvPr>
        </p:nvSpPr>
        <p:spPr>
          <a:xfrm>
            <a:off x="4307516" y="1331911"/>
            <a:ext cx="7724082" cy="3628676"/>
          </a:xfrm>
        </p:spPr>
        <p:txBody>
          <a:bodyPr>
            <a:normAutofit/>
          </a:bodyPr>
          <a:lstStyle/>
          <a:p>
            <a:pPr marL="0" indent="0">
              <a:lnSpc>
                <a:spcPct val="100000"/>
              </a:lnSpc>
              <a:spcBef>
                <a:spcPts val="0"/>
              </a:spcBef>
              <a:spcAft>
                <a:spcPts val="600"/>
              </a:spcAft>
              <a:buNone/>
            </a:pPr>
            <a:r>
              <a:rPr lang="lv-LV" sz="1200" b="1" dirty="0">
                <a:solidFill>
                  <a:schemeClr val="accent1"/>
                </a:solidFill>
                <a:latin typeface="Mulish Bold Roman" pitchFamily="2" charset="77"/>
              </a:rPr>
              <a:t>DARBA PIEREDZE  / WORK EXPIERENCE</a:t>
            </a:r>
          </a:p>
          <a:p>
            <a:pPr>
              <a:lnSpc>
                <a:spcPct val="100000"/>
              </a:lnSpc>
              <a:spcBef>
                <a:spcPts val="0"/>
              </a:spcBef>
              <a:spcAft>
                <a:spcPts val="600"/>
              </a:spcAft>
            </a:pPr>
            <a:r>
              <a:rPr lang="lv-LV" sz="1300" b="1" dirty="0">
                <a:solidFill>
                  <a:schemeClr val="tx1"/>
                </a:solidFill>
              </a:rPr>
              <a:t>Kopš / </a:t>
            </a:r>
            <a:r>
              <a:rPr lang="lv-LV" sz="1300" b="1" dirty="0" err="1">
                <a:solidFill>
                  <a:schemeClr val="tx1"/>
                </a:solidFill>
              </a:rPr>
              <a:t>Since</a:t>
            </a:r>
            <a:r>
              <a:rPr lang="lv-LV" sz="1300" b="1" dirty="0">
                <a:solidFill>
                  <a:schemeClr val="tx1"/>
                </a:solidFill>
              </a:rPr>
              <a:t> 2020	</a:t>
            </a:r>
            <a:r>
              <a:rPr lang="lv-LV" sz="1300" dirty="0">
                <a:solidFill>
                  <a:schemeClr val="tx1"/>
                </a:solidFill>
              </a:rPr>
              <a:t> AS </a:t>
            </a:r>
            <a:r>
              <a:rPr lang="pt-BR" sz="1300" dirty="0">
                <a:solidFill>
                  <a:schemeClr val="tx1"/>
                </a:solidFill>
              </a:rPr>
              <a:t>“</a:t>
            </a:r>
            <a:r>
              <a:rPr lang="lv-LV" sz="1300" dirty="0">
                <a:solidFill>
                  <a:schemeClr val="tx1"/>
                </a:solidFill>
              </a:rPr>
              <a:t>Conexus Baltic Grid</a:t>
            </a:r>
            <a:r>
              <a:rPr lang="pt-BR" sz="1300" dirty="0">
                <a:solidFill>
                  <a:schemeClr val="tx1"/>
                </a:solidFill>
              </a:rPr>
              <a:t>”</a:t>
            </a:r>
            <a:r>
              <a:rPr lang="lv-LV" sz="1300" dirty="0">
                <a:solidFill>
                  <a:schemeClr val="tx1"/>
                </a:solidFill>
              </a:rPr>
              <a:t> – padomes loceklis / </a:t>
            </a:r>
            <a:r>
              <a:rPr lang="lv-LV" sz="1300" dirty="0" err="1">
                <a:solidFill>
                  <a:schemeClr val="tx1"/>
                </a:solidFill>
              </a:rPr>
              <a:t>Member</a:t>
            </a:r>
            <a:r>
              <a:rPr lang="lv-LV" sz="1300" dirty="0">
                <a:solidFill>
                  <a:schemeClr val="tx1"/>
                </a:solidFill>
              </a:rPr>
              <a:t> </a:t>
            </a:r>
            <a:r>
              <a:rPr lang="lv-LV" sz="1300" dirty="0" err="1">
                <a:solidFill>
                  <a:schemeClr val="tx1"/>
                </a:solidFill>
              </a:rPr>
              <a:t>of</a:t>
            </a:r>
            <a:r>
              <a:rPr lang="lv-LV" sz="1300" dirty="0">
                <a:solidFill>
                  <a:schemeClr val="tx1"/>
                </a:solidFill>
              </a:rPr>
              <a:t> </a:t>
            </a:r>
            <a:r>
              <a:rPr lang="lv-LV" sz="1300" dirty="0" err="1">
                <a:solidFill>
                  <a:schemeClr val="tx1"/>
                </a:solidFill>
              </a:rPr>
              <a:t>the</a:t>
            </a:r>
            <a:r>
              <a:rPr lang="lv-LV" sz="1300" dirty="0">
                <a:solidFill>
                  <a:schemeClr val="tx1"/>
                </a:solidFill>
              </a:rPr>
              <a:t> </a:t>
            </a:r>
            <a:r>
              <a:rPr lang="lv-LV" sz="1300" dirty="0" err="1">
                <a:solidFill>
                  <a:schemeClr val="tx1"/>
                </a:solidFill>
              </a:rPr>
              <a:t>Council</a:t>
            </a:r>
            <a:endParaRPr lang="lv-LV" sz="1300" dirty="0">
              <a:solidFill>
                <a:schemeClr val="tx1"/>
              </a:solidFill>
            </a:endParaRPr>
          </a:p>
          <a:p>
            <a:pPr>
              <a:lnSpc>
                <a:spcPct val="100000"/>
              </a:lnSpc>
              <a:spcBef>
                <a:spcPts val="0"/>
              </a:spcBef>
              <a:spcAft>
                <a:spcPts val="600"/>
              </a:spcAft>
            </a:pPr>
            <a:r>
              <a:rPr lang="lv-LV" sz="1300" b="1" dirty="0">
                <a:solidFill>
                  <a:schemeClr val="tx1"/>
                </a:solidFill>
              </a:rPr>
              <a:t>2019 - 2019	</a:t>
            </a:r>
            <a:r>
              <a:rPr lang="lv-LV" sz="1300" dirty="0">
                <a:solidFill>
                  <a:schemeClr val="tx1"/>
                </a:solidFill>
              </a:rPr>
              <a:t>AS AIF “</a:t>
            </a:r>
            <a:r>
              <a:rPr lang="lv-LV" sz="1300" dirty="0" err="1">
                <a:solidFill>
                  <a:schemeClr val="tx1"/>
                </a:solidFill>
              </a:rPr>
              <a:t>Hipo</a:t>
            </a:r>
            <a:r>
              <a:rPr lang="lv-LV" sz="1300" dirty="0">
                <a:solidFill>
                  <a:schemeClr val="tx1"/>
                </a:solidFill>
              </a:rPr>
              <a:t> Fondi aktīvu pārvalde” –  Valdes priekšsēdētājs / </a:t>
            </a:r>
            <a:r>
              <a:rPr lang="lv-LV" sz="1300" dirty="0" err="1">
                <a:solidFill>
                  <a:schemeClr val="tx1"/>
                </a:solidFill>
              </a:rPr>
              <a:t>Chairman</a:t>
            </a:r>
            <a:r>
              <a:rPr lang="lv-LV" sz="1300" dirty="0">
                <a:solidFill>
                  <a:schemeClr val="tx1"/>
                </a:solidFill>
              </a:rPr>
              <a:t> </a:t>
            </a:r>
            <a:r>
              <a:rPr lang="lv-LV" sz="1300" dirty="0" err="1">
                <a:solidFill>
                  <a:schemeClr val="tx1"/>
                </a:solidFill>
              </a:rPr>
              <a:t>of</a:t>
            </a:r>
            <a:r>
              <a:rPr lang="lv-LV" sz="1300" dirty="0">
                <a:solidFill>
                  <a:schemeClr val="tx1"/>
                </a:solidFill>
              </a:rPr>
              <a:t> </a:t>
            </a:r>
            <a:r>
              <a:rPr lang="lv-LV" sz="1300" dirty="0" err="1">
                <a:solidFill>
                  <a:schemeClr val="tx1"/>
                </a:solidFill>
              </a:rPr>
              <a:t>the</a:t>
            </a:r>
            <a:r>
              <a:rPr lang="lv-LV" sz="1300" dirty="0">
                <a:solidFill>
                  <a:schemeClr val="tx1"/>
                </a:solidFill>
              </a:rPr>
              <a:t> </a:t>
            </a:r>
            <a:r>
              <a:rPr lang="lv-LV" sz="1300" dirty="0" err="1">
                <a:solidFill>
                  <a:schemeClr val="tx1"/>
                </a:solidFill>
              </a:rPr>
              <a:t>Board</a:t>
            </a:r>
            <a:endParaRPr lang="lv-LV" sz="1300" dirty="0">
              <a:solidFill>
                <a:schemeClr val="tx1"/>
              </a:solidFill>
            </a:endParaRPr>
          </a:p>
          <a:p>
            <a:pPr>
              <a:lnSpc>
                <a:spcPct val="100000"/>
              </a:lnSpc>
              <a:spcBef>
                <a:spcPts val="0"/>
              </a:spcBef>
              <a:spcAft>
                <a:spcPts val="600"/>
              </a:spcAft>
            </a:pPr>
            <a:r>
              <a:rPr lang="lv-LV" sz="1300" b="1" dirty="0">
                <a:solidFill>
                  <a:schemeClr val="tx1"/>
                </a:solidFill>
              </a:rPr>
              <a:t>2003 – 2013	</a:t>
            </a:r>
            <a:r>
              <a:rPr lang="lv-LV" sz="1300" dirty="0">
                <a:solidFill>
                  <a:schemeClr val="tx1"/>
                </a:solidFill>
              </a:rPr>
              <a:t>VAS “Latvijas Hipotēku un zemes banka”–  Finanšu vadības departamenta vadītājs / 		H</a:t>
            </a:r>
            <a:r>
              <a:rPr lang="en-US" sz="1300" dirty="0" err="1">
                <a:solidFill>
                  <a:schemeClr val="tx1"/>
                </a:solidFill>
              </a:rPr>
              <a:t>ead</a:t>
            </a:r>
            <a:r>
              <a:rPr lang="en-US" sz="1300" dirty="0">
                <a:solidFill>
                  <a:schemeClr val="tx1"/>
                </a:solidFill>
              </a:rPr>
              <a:t> of Finance Management department</a:t>
            </a:r>
            <a:endParaRPr lang="lv-LV" sz="1300" dirty="0">
              <a:solidFill>
                <a:schemeClr val="tx1"/>
              </a:solidFill>
            </a:endParaRPr>
          </a:p>
          <a:p>
            <a:pPr>
              <a:lnSpc>
                <a:spcPct val="100000"/>
              </a:lnSpc>
              <a:spcBef>
                <a:spcPts val="0"/>
              </a:spcBef>
              <a:spcAft>
                <a:spcPts val="600"/>
              </a:spcAft>
            </a:pPr>
            <a:r>
              <a:rPr lang="lv-LV" sz="1300" b="1" dirty="0">
                <a:solidFill>
                  <a:schemeClr val="tx1"/>
                </a:solidFill>
              </a:rPr>
              <a:t>2008 – 2011	</a:t>
            </a:r>
            <a:r>
              <a:rPr lang="pt-BR" sz="1300" dirty="0">
                <a:solidFill>
                  <a:schemeClr val="tx1"/>
                </a:solidFill>
              </a:rPr>
              <a:t>AS IPS “Hipo Fondi” – valdes priekšsēdētājs</a:t>
            </a:r>
            <a:r>
              <a:rPr lang="lv-LV" sz="1300" dirty="0">
                <a:solidFill>
                  <a:schemeClr val="tx1"/>
                </a:solidFill>
              </a:rPr>
              <a:t> / </a:t>
            </a:r>
            <a:r>
              <a:rPr lang="lv-LV" sz="1300" dirty="0" err="1">
                <a:solidFill>
                  <a:schemeClr val="tx1"/>
                </a:solidFill>
              </a:rPr>
              <a:t>Chairman</a:t>
            </a:r>
            <a:r>
              <a:rPr lang="lv-LV" sz="1300" dirty="0">
                <a:solidFill>
                  <a:schemeClr val="tx1"/>
                </a:solidFill>
              </a:rPr>
              <a:t> </a:t>
            </a:r>
            <a:r>
              <a:rPr lang="lv-LV" sz="1300" dirty="0" err="1">
                <a:solidFill>
                  <a:schemeClr val="tx1"/>
                </a:solidFill>
              </a:rPr>
              <a:t>of</a:t>
            </a:r>
            <a:r>
              <a:rPr lang="lv-LV" sz="1300" dirty="0">
                <a:solidFill>
                  <a:schemeClr val="tx1"/>
                </a:solidFill>
              </a:rPr>
              <a:t> </a:t>
            </a:r>
            <a:r>
              <a:rPr lang="lv-LV" sz="1300" dirty="0" err="1">
                <a:solidFill>
                  <a:schemeClr val="tx1"/>
                </a:solidFill>
              </a:rPr>
              <a:t>the</a:t>
            </a:r>
            <a:r>
              <a:rPr lang="lv-LV" sz="1300" dirty="0">
                <a:solidFill>
                  <a:schemeClr val="tx1"/>
                </a:solidFill>
              </a:rPr>
              <a:t> </a:t>
            </a:r>
            <a:r>
              <a:rPr lang="lv-LV" sz="1300" dirty="0" err="1">
                <a:solidFill>
                  <a:schemeClr val="tx1"/>
                </a:solidFill>
              </a:rPr>
              <a:t>Board</a:t>
            </a:r>
            <a:endParaRPr lang="lv-LV" sz="1300" dirty="0">
              <a:solidFill>
                <a:schemeClr val="tx1"/>
              </a:solidFill>
            </a:endParaRPr>
          </a:p>
          <a:p>
            <a:pPr>
              <a:lnSpc>
                <a:spcPct val="100000"/>
              </a:lnSpc>
              <a:spcBef>
                <a:spcPts val="0"/>
              </a:spcBef>
            </a:pPr>
            <a:r>
              <a:rPr lang="lv-LV" sz="1300" b="1" dirty="0">
                <a:solidFill>
                  <a:schemeClr val="tx1"/>
                </a:solidFill>
              </a:rPr>
              <a:t>2001 – 2002	</a:t>
            </a:r>
            <a:r>
              <a:rPr lang="pt-BR" sz="1300" dirty="0">
                <a:solidFill>
                  <a:schemeClr val="tx1"/>
                </a:solidFill>
              </a:rPr>
              <a:t>AS “Latvijas Centrālais depozitārijs” – padomes loceklis </a:t>
            </a:r>
            <a:r>
              <a:rPr lang="lv-LV" sz="1300" dirty="0">
                <a:solidFill>
                  <a:schemeClr val="tx1"/>
                </a:solidFill>
              </a:rPr>
              <a:t>/ </a:t>
            </a:r>
            <a:r>
              <a:rPr lang="lv-LV" sz="1300" dirty="0" err="1">
                <a:solidFill>
                  <a:schemeClr val="tx1"/>
                </a:solidFill>
              </a:rPr>
              <a:t>Member</a:t>
            </a:r>
            <a:r>
              <a:rPr lang="lv-LV" sz="1300" dirty="0">
                <a:solidFill>
                  <a:schemeClr val="tx1"/>
                </a:solidFill>
              </a:rPr>
              <a:t> </a:t>
            </a:r>
            <a:r>
              <a:rPr lang="lv-LV" sz="1300" dirty="0" err="1">
                <a:solidFill>
                  <a:schemeClr val="tx1"/>
                </a:solidFill>
              </a:rPr>
              <a:t>of</a:t>
            </a:r>
            <a:r>
              <a:rPr lang="lv-LV" sz="1300" dirty="0">
                <a:solidFill>
                  <a:schemeClr val="tx1"/>
                </a:solidFill>
              </a:rPr>
              <a:t> </a:t>
            </a:r>
            <a:r>
              <a:rPr lang="lv-LV" sz="1300" dirty="0" err="1">
                <a:solidFill>
                  <a:schemeClr val="tx1"/>
                </a:solidFill>
              </a:rPr>
              <a:t>the</a:t>
            </a:r>
            <a:r>
              <a:rPr lang="lv-LV" sz="1300" dirty="0">
                <a:solidFill>
                  <a:schemeClr val="tx1"/>
                </a:solidFill>
              </a:rPr>
              <a:t> </a:t>
            </a:r>
            <a:r>
              <a:rPr lang="lv-LV" sz="1300" dirty="0" err="1">
                <a:solidFill>
                  <a:schemeClr val="tx1"/>
                </a:solidFill>
              </a:rPr>
              <a:t>Council</a:t>
            </a:r>
            <a:endParaRPr lang="lv-LV" sz="1300" dirty="0">
              <a:solidFill>
                <a:schemeClr val="tx1"/>
              </a:solidFill>
            </a:endParaRPr>
          </a:p>
          <a:p>
            <a:pPr marL="0" indent="0">
              <a:lnSpc>
                <a:spcPct val="100000"/>
              </a:lnSpc>
              <a:spcBef>
                <a:spcPts val="0"/>
              </a:spcBef>
              <a:buNone/>
            </a:pPr>
            <a:endParaRPr lang="lv-LV" sz="1300" dirty="0">
              <a:solidFill>
                <a:schemeClr val="tx1"/>
              </a:solidFill>
            </a:endParaRPr>
          </a:p>
          <a:p>
            <a:pPr marL="0" indent="0">
              <a:lnSpc>
                <a:spcPct val="100000"/>
              </a:lnSpc>
              <a:spcBef>
                <a:spcPts val="0"/>
              </a:spcBef>
              <a:spcAft>
                <a:spcPts val="600"/>
              </a:spcAft>
              <a:buNone/>
            </a:pPr>
            <a:r>
              <a:rPr lang="lv-LV" sz="1200" b="1" dirty="0">
                <a:solidFill>
                  <a:schemeClr val="accent1"/>
                </a:solidFill>
              </a:rPr>
              <a:t>IZGLĪTĪBA / EDUCATION</a:t>
            </a:r>
          </a:p>
          <a:p>
            <a:pPr algn="just">
              <a:lnSpc>
                <a:spcPct val="100000"/>
              </a:lnSpc>
              <a:spcBef>
                <a:spcPts val="0"/>
              </a:spcBef>
              <a:spcAft>
                <a:spcPts val="600"/>
              </a:spcAft>
            </a:pPr>
            <a:r>
              <a:rPr lang="lv-LV" sz="1300" b="1" dirty="0">
                <a:solidFill>
                  <a:schemeClr val="tx1"/>
                </a:solidFill>
              </a:rPr>
              <a:t>2015		</a:t>
            </a:r>
            <a:r>
              <a:rPr lang="lv-LV" sz="1300" dirty="0" err="1">
                <a:solidFill>
                  <a:schemeClr val="tx1"/>
                </a:solidFill>
              </a:rPr>
              <a:t>Chartered</a:t>
            </a:r>
            <a:r>
              <a:rPr lang="lv-LV" sz="1300" dirty="0">
                <a:solidFill>
                  <a:schemeClr val="tx1"/>
                </a:solidFill>
              </a:rPr>
              <a:t> </a:t>
            </a:r>
            <a:r>
              <a:rPr lang="lv-LV" sz="1300" dirty="0" err="1">
                <a:solidFill>
                  <a:schemeClr val="tx1"/>
                </a:solidFill>
              </a:rPr>
              <a:t>Financial</a:t>
            </a:r>
            <a:r>
              <a:rPr lang="lv-LV" sz="1300" dirty="0">
                <a:solidFill>
                  <a:schemeClr val="tx1"/>
                </a:solidFill>
              </a:rPr>
              <a:t> </a:t>
            </a:r>
            <a:r>
              <a:rPr lang="lv-LV" sz="1300" dirty="0" err="1">
                <a:solidFill>
                  <a:schemeClr val="tx1"/>
                </a:solidFill>
              </a:rPr>
              <a:t>Analyst</a:t>
            </a:r>
            <a:r>
              <a:rPr lang="lv-LV" sz="1300" dirty="0">
                <a:solidFill>
                  <a:schemeClr val="tx1"/>
                </a:solidFill>
              </a:rPr>
              <a:t> (CFA), CFA </a:t>
            </a:r>
            <a:r>
              <a:rPr lang="lv-LV" sz="1300" dirty="0" err="1">
                <a:solidFill>
                  <a:schemeClr val="tx1"/>
                </a:solidFill>
              </a:rPr>
              <a:t>Institute</a:t>
            </a:r>
            <a:endParaRPr lang="lv-LV" sz="1300" dirty="0">
              <a:solidFill>
                <a:schemeClr val="tx1"/>
              </a:solidFill>
            </a:endParaRPr>
          </a:p>
          <a:p>
            <a:pPr>
              <a:lnSpc>
                <a:spcPct val="100000"/>
              </a:lnSpc>
              <a:spcBef>
                <a:spcPts val="0"/>
              </a:spcBef>
            </a:pPr>
            <a:r>
              <a:rPr lang="lv-LV" sz="1300" b="1" dirty="0">
                <a:solidFill>
                  <a:schemeClr val="tx1"/>
                </a:solidFill>
              </a:rPr>
              <a:t>1998	</a:t>
            </a:r>
            <a:r>
              <a:rPr lang="lv-LV" sz="1300" dirty="0"/>
              <a:t> 	</a:t>
            </a:r>
            <a:r>
              <a:rPr lang="lv-LV" sz="1300" dirty="0">
                <a:solidFill>
                  <a:schemeClr val="tx1"/>
                </a:solidFill>
              </a:rPr>
              <a:t>Maģistra grāds ekonomikā un vadības zinībās, Latvijas Universitāte / </a:t>
            </a:r>
            <a:r>
              <a:rPr lang="en-US" sz="1300" dirty="0">
                <a:solidFill>
                  <a:schemeClr val="tx1"/>
                </a:solidFill>
              </a:rPr>
              <a:t>Master’s degree</a:t>
            </a:r>
            <a:endParaRPr lang="lv-LV" sz="1300" dirty="0">
              <a:solidFill>
                <a:schemeClr val="tx1"/>
              </a:solidFill>
            </a:endParaRPr>
          </a:p>
          <a:p>
            <a:pPr marL="0" indent="0">
              <a:lnSpc>
                <a:spcPct val="100000"/>
              </a:lnSpc>
              <a:spcBef>
                <a:spcPts val="0"/>
              </a:spcBef>
              <a:spcAft>
                <a:spcPts val="600"/>
              </a:spcAft>
              <a:buNone/>
            </a:pPr>
            <a:r>
              <a:rPr lang="lv-LV" sz="1300" dirty="0"/>
              <a:t>		</a:t>
            </a:r>
            <a:r>
              <a:rPr lang="en-US" sz="1300" dirty="0">
                <a:solidFill>
                  <a:schemeClr val="tx1"/>
                </a:solidFill>
              </a:rPr>
              <a:t>in</a:t>
            </a:r>
            <a:r>
              <a:rPr lang="lv-LV" sz="1300" dirty="0">
                <a:solidFill>
                  <a:schemeClr val="tx1"/>
                </a:solidFill>
              </a:rPr>
              <a:t> </a:t>
            </a:r>
            <a:r>
              <a:rPr lang="en-US" sz="1300" dirty="0">
                <a:solidFill>
                  <a:schemeClr val="tx1"/>
                </a:solidFill>
              </a:rPr>
              <a:t>Economics and Management, University of Latvia </a:t>
            </a:r>
            <a:endParaRPr lang="lv-LV" sz="1300" dirty="0">
              <a:solidFill>
                <a:schemeClr val="tx1"/>
              </a:solidFill>
            </a:endParaRPr>
          </a:p>
          <a:p>
            <a:pPr>
              <a:lnSpc>
                <a:spcPct val="100000"/>
              </a:lnSpc>
              <a:spcBef>
                <a:spcPts val="0"/>
              </a:spcBef>
            </a:pPr>
            <a:r>
              <a:rPr lang="lv-LV" sz="1300" b="1" dirty="0">
                <a:solidFill>
                  <a:schemeClr val="tx1"/>
                </a:solidFill>
              </a:rPr>
              <a:t>1996</a:t>
            </a:r>
            <a:r>
              <a:rPr lang="lv-LV" sz="1300" dirty="0">
                <a:solidFill>
                  <a:schemeClr val="tx1"/>
                </a:solidFill>
              </a:rPr>
              <a:t>		Bakalaura grāds ekonomikā un vadības zinībās Latvijas Universitāte / </a:t>
            </a:r>
            <a:r>
              <a:rPr lang="lv-LV" sz="1300" dirty="0" err="1">
                <a:solidFill>
                  <a:schemeClr val="tx1"/>
                </a:solidFill>
              </a:rPr>
              <a:t>Bachelor’s</a:t>
            </a:r>
            <a:endParaRPr lang="lv-LV" sz="1300" dirty="0">
              <a:solidFill>
                <a:schemeClr val="tx1"/>
              </a:solidFill>
            </a:endParaRPr>
          </a:p>
          <a:p>
            <a:pPr marL="0" indent="0">
              <a:lnSpc>
                <a:spcPct val="100000"/>
              </a:lnSpc>
              <a:spcBef>
                <a:spcPts val="0"/>
              </a:spcBef>
              <a:buNone/>
            </a:pPr>
            <a:r>
              <a:rPr lang="lv-LV" sz="1300" dirty="0"/>
              <a:t>		</a:t>
            </a:r>
            <a:r>
              <a:rPr lang="en-US" sz="1300" dirty="0">
                <a:solidFill>
                  <a:schemeClr val="tx1"/>
                </a:solidFill>
              </a:rPr>
              <a:t>degree in Economics and Management, University of Latvia </a:t>
            </a:r>
            <a:endParaRPr lang="lv-LV" sz="1300" dirty="0">
              <a:solidFill>
                <a:schemeClr val="tx1"/>
              </a:solidFill>
            </a:endParaRPr>
          </a:p>
        </p:txBody>
      </p:sp>
      <p:pic>
        <p:nvPicPr>
          <p:cNvPr id="16" name="Picture 15">
            <a:extLst>
              <a:ext uri="{FF2B5EF4-FFF2-40B4-BE49-F238E27FC236}">
                <a16:creationId xmlns:a16="http://schemas.microsoft.com/office/drawing/2014/main" id="{D23B30FB-797B-4BA1-ADF8-BC2BDEB9AD83}"/>
              </a:ext>
            </a:extLst>
          </p:cNvPr>
          <p:cNvPicPr>
            <a:picLocks noChangeAspect="1"/>
          </p:cNvPicPr>
          <p:nvPr/>
        </p:nvPicPr>
        <p:blipFill>
          <a:blip r:embed="rId4">
            <a:grayscl/>
          </a:blip>
          <a:srcRect l="12975" r="12975"/>
          <a:stretch/>
        </p:blipFill>
        <p:spPr>
          <a:xfrm>
            <a:off x="1241849" y="1331911"/>
            <a:ext cx="2800634" cy="2843891"/>
          </a:xfrm>
          <a:prstGeom prst="ellipse">
            <a:avLst/>
          </a:prstGeom>
        </p:spPr>
      </p:pic>
    </p:spTree>
    <p:extLst>
      <p:ext uri="{BB962C8B-B14F-4D97-AF65-F5344CB8AC3E}">
        <p14:creationId xmlns:p14="http://schemas.microsoft.com/office/powerpoint/2010/main" val="180343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26</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71037" y="698586"/>
            <a:ext cx="9525228" cy="338554"/>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171451" y="763802"/>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4" name="Content Placeholder 1">
            <a:extLst>
              <a:ext uri="{FF2B5EF4-FFF2-40B4-BE49-F238E27FC236}">
                <a16:creationId xmlns:a16="http://schemas.microsoft.com/office/drawing/2014/main" id="{72AE367C-16B4-42BF-BB4A-437F875688E5}"/>
              </a:ext>
            </a:extLst>
          </p:cNvPr>
          <p:cNvSpPr txBox="1">
            <a:spLocks/>
          </p:cNvSpPr>
          <p:nvPr/>
        </p:nvSpPr>
        <p:spPr>
          <a:xfrm>
            <a:off x="671037" y="1688988"/>
            <a:ext cx="3846311" cy="4238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171450" indent="-17145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541338" indent="-17145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982663"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347788"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pPr algn="just">
              <a:lnSpc>
                <a:spcPct val="100000"/>
              </a:lnSpc>
              <a:spcBef>
                <a:spcPts val="0"/>
              </a:spcBef>
            </a:pPr>
            <a:endParaRPr lang="lv-LV" sz="1200" dirty="0">
              <a:solidFill>
                <a:schemeClr val="tx1"/>
              </a:solidFill>
            </a:endParaRPr>
          </a:p>
        </p:txBody>
      </p:sp>
      <p:sp>
        <p:nvSpPr>
          <p:cNvPr id="12" name="Content Placeholder 1">
            <a:extLst>
              <a:ext uri="{FF2B5EF4-FFF2-40B4-BE49-F238E27FC236}">
                <a16:creationId xmlns:a16="http://schemas.microsoft.com/office/drawing/2014/main" id="{FBC3DB3B-831B-4AC4-ADC2-8515E4A940CC}"/>
              </a:ext>
            </a:extLst>
          </p:cNvPr>
          <p:cNvSpPr txBox="1">
            <a:spLocks/>
          </p:cNvSpPr>
          <p:nvPr/>
        </p:nvSpPr>
        <p:spPr>
          <a:xfrm>
            <a:off x="1745129" y="2919254"/>
            <a:ext cx="8222780" cy="650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ulish Light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lv-LV" sz="3200" b="1" cap="all" dirty="0"/>
              <a:t>Tiks precizēts / </a:t>
            </a:r>
            <a:r>
              <a:rPr lang="lv-LV" sz="3200" b="1" cap="all" dirty="0" err="1"/>
              <a:t>will</a:t>
            </a:r>
            <a:r>
              <a:rPr lang="lv-LV" sz="3200" b="1" cap="all" dirty="0"/>
              <a:t> </a:t>
            </a:r>
            <a:r>
              <a:rPr lang="lv-LV" sz="3200" b="1" cap="all" dirty="0" err="1"/>
              <a:t>be</a:t>
            </a:r>
            <a:r>
              <a:rPr lang="lv-LV" sz="3200" b="1" cap="all" dirty="0"/>
              <a:t> </a:t>
            </a:r>
            <a:r>
              <a:rPr lang="lv-LV" sz="3200" b="1" cap="all" dirty="0" err="1"/>
              <a:t>updated</a:t>
            </a:r>
            <a:endParaRPr lang="lv-LV" sz="3200" b="1" cap="all" dirty="0"/>
          </a:p>
        </p:txBody>
      </p:sp>
    </p:spTree>
    <p:extLst>
      <p:ext uri="{BB962C8B-B14F-4D97-AF65-F5344CB8AC3E}">
        <p14:creationId xmlns:p14="http://schemas.microsoft.com/office/powerpoint/2010/main" val="2105445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27</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71037" y="698890"/>
            <a:ext cx="9525228" cy="338554"/>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171451" y="763873"/>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4" name="Content Placeholder 1">
            <a:extLst>
              <a:ext uri="{FF2B5EF4-FFF2-40B4-BE49-F238E27FC236}">
                <a16:creationId xmlns:a16="http://schemas.microsoft.com/office/drawing/2014/main" id="{72AE367C-16B4-42BF-BB4A-437F875688E5}"/>
              </a:ext>
            </a:extLst>
          </p:cNvPr>
          <p:cNvSpPr txBox="1">
            <a:spLocks/>
          </p:cNvSpPr>
          <p:nvPr/>
        </p:nvSpPr>
        <p:spPr>
          <a:xfrm>
            <a:off x="671037" y="1688988"/>
            <a:ext cx="3846311" cy="4238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171450" indent="-17145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541338" indent="-17145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982663"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347788"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r>
              <a:rPr lang="lv-LV" sz="1200" b="1" cap="all" dirty="0">
                <a:solidFill>
                  <a:schemeClr val="accent1"/>
                </a:solidFill>
              </a:rPr>
              <a:t>Zane Āboliņa</a:t>
            </a:r>
          </a:p>
          <a:p>
            <a:pPr algn="ctr">
              <a:lnSpc>
                <a:spcPct val="100000"/>
              </a:lnSpc>
              <a:spcBef>
                <a:spcPts val="0"/>
              </a:spcBef>
            </a:pPr>
            <a:r>
              <a:rPr lang="lv-LV" sz="1200" dirty="0">
                <a:solidFill>
                  <a:schemeClr val="accent1"/>
                </a:solidFill>
              </a:rPr>
              <a:t>(pašreizējā padomes locekle / </a:t>
            </a:r>
          </a:p>
          <a:p>
            <a:pPr algn="ctr">
              <a:lnSpc>
                <a:spcPct val="100000"/>
              </a:lnSpc>
              <a:spcBef>
                <a:spcPts val="0"/>
              </a:spcBef>
            </a:pPr>
            <a:r>
              <a:rPr lang="lv-LV" sz="1200" dirty="0" err="1">
                <a:solidFill>
                  <a:schemeClr val="accent1"/>
                </a:solidFill>
              </a:rPr>
              <a:t>currently</a:t>
            </a:r>
            <a:r>
              <a:rPr lang="lv-LV" sz="1200" dirty="0">
                <a:solidFill>
                  <a:schemeClr val="accent1"/>
                </a:solidFill>
              </a:rPr>
              <a:t> </a:t>
            </a:r>
            <a:r>
              <a:rPr lang="lv-LV" sz="1200" dirty="0" err="1">
                <a:solidFill>
                  <a:schemeClr val="accent1"/>
                </a:solidFill>
              </a:rPr>
              <a:t>Member</a:t>
            </a:r>
            <a:r>
              <a:rPr lang="lv-LV" sz="1200" dirty="0">
                <a:solidFill>
                  <a:schemeClr val="accent1"/>
                </a:solidFill>
              </a:rPr>
              <a:t> </a:t>
            </a:r>
            <a:r>
              <a:rPr lang="lv-LV" sz="1200" dirty="0" err="1">
                <a:solidFill>
                  <a:schemeClr val="accent1"/>
                </a:solidFill>
              </a:rPr>
              <a:t>of</a:t>
            </a:r>
            <a:r>
              <a:rPr lang="lv-LV" sz="1200" dirty="0">
                <a:solidFill>
                  <a:schemeClr val="accent1"/>
                </a:solidFill>
              </a:rPr>
              <a:t> </a:t>
            </a:r>
            <a:r>
              <a:rPr lang="lv-LV" sz="1200" dirty="0" err="1">
                <a:solidFill>
                  <a:schemeClr val="accent1"/>
                </a:solidFill>
              </a:rPr>
              <a:t>the</a:t>
            </a:r>
            <a:r>
              <a:rPr lang="lv-LV" sz="1200" dirty="0">
                <a:solidFill>
                  <a:schemeClr val="accent1"/>
                </a:solidFill>
              </a:rPr>
              <a:t> </a:t>
            </a:r>
            <a:r>
              <a:rPr lang="lv-LV" sz="1200" dirty="0" err="1">
                <a:solidFill>
                  <a:schemeClr val="accent1"/>
                </a:solidFill>
              </a:rPr>
              <a:t>Council</a:t>
            </a:r>
            <a:r>
              <a:rPr lang="lv-LV" sz="1200" dirty="0">
                <a:solidFill>
                  <a:schemeClr val="accent1"/>
                </a:solidFill>
              </a:rPr>
              <a:t>)</a:t>
            </a:r>
          </a:p>
          <a:p>
            <a:pPr algn="ctr">
              <a:lnSpc>
                <a:spcPct val="100000"/>
              </a:lnSpc>
              <a:spcBef>
                <a:spcPts val="0"/>
              </a:spcBef>
            </a:pPr>
            <a:endParaRPr lang="lv-LV" sz="1600" b="1" dirty="0">
              <a:solidFill>
                <a:schemeClr val="tx1"/>
              </a:solidFill>
            </a:endParaRPr>
          </a:p>
          <a:p>
            <a:endParaRPr lang="lv-LV" sz="1600" dirty="0">
              <a:solidFill>
                <a:schemeClr val="tx1"/>
              </a:solidFill>
            </a:endParaRPr>
          </a:p>
          <a:p>
            <a:pPr algn="just">
              <a:lnSpc>
                <a:spcPct val="100000"/>
              </a:lnSpc>
              <a:spcBef>
                <a:spcPts val="0"/>
              </a:spcBef>
            </a:pPr>
            <a:endParaRPr lang="lv-LV" sz="1200" dirty="0">
              <a:solidFill>
                <a:schemeClr val="tx1"/>
              </a:solidFill>
            </a:endParaRPr>
          </a:p>
        </p:txBody>
      </p:sp>
      <p:sp>
        <p:nvSpPr>
          <p:cNvPr id="17" name="Content Placeholder 1">
            <a:extLst>
              <a:ext uri="{FF2B5EF4-FFF2-40B4-BE49-F238E27FC236}">
                <a16:creationId xmlns:a16="http://schemas.microsoft.com/office/drawing/2014/main" id="{53E6D54A-9BEC-4514-AF0E-15084D0BBF8A}"/>
              </a:ext>
            </a:extLst>
          </p:cNvPr>
          <p:cNvSpPr>
            <a:spLocks noGrp="1"/>
          </p:cNvSpPr>
          <p:nvPr>
            <p:ph sz="half" idx="1"/>
          </p:nvPr>
        </p:nvSpPr>
        <p:spPr>
          <a:xfrm>
            <a:off x="4262841" y="1213842"/>
            <a:ext cx="7724082" cy="4559547"/>
          </a:xfrm>
        </p:spPr>
        <p:txBody>
          <a:bodyPr>
            <a:noAutofit/>
          </a:bodyPr>
          <a:lstStyle/>
          <a:p>
            <a:pPr marL="0" indent="0">
              <a:lnSpc>
                <a:spcPct val="100000"/>
              </a:lnSpc>
              <a:spcBef>
                <a:spcPts val="0"/>
              </a:spcBef>
              <a:spcAft>
                <a:spcPts val="600"/>
              </a:spcAft>
              <a:buNone/>
            </a:pPr>
            <a:r>
              <a:rPr lang="lv-LV" sz="1200" b="1" dirty="0">
                <a:solidFill>
                  <a:schemeClr val="accent1"/>
                </a:solidFill>
              </a:rPr>
              <a:t>DARBA PIEREDZE  / WORK EXPIERENCE</a:t>
            </a:r>
          </a:p>
          <a:p>
            <a:pPr>
              <a:lnSpc>
                <a:spcPct val="100000"/>
              </a:lnSpc>
              <a:spcBef>
                <a:spcPts val="0"/>
              </a:spcBef>
              <a:spcAft>
                <a:spcPts val="600"/>
              </a:spcAft>
            </a:pPr>
            <a:r>
              <a:rPr lang="lv-LV" sz="1300" b="1" dirty="0"/>
              <a:t>Kopš / </a:t>
            </a:r>
            <a:r>
              <a:rPr lang="lv-LV" sz="1300" b="1" dirty="0" err="1"/>
              <a:t>Since</a:t>
            </a:r>
            <a:r>
              <a:rPr lang="lv-LV" sz="1300" b="1" dirty="0"/>
              <a:t> 2020</a:t>
            </a:r>
            <a:r>
              <a:rPr lang="lv-LV" sz="1300" b="1" dirty="0">
                <a:solidFill>
                  <a:schemeClr val="tx1"/>
                </a:solidFill>
              </a:rPr>
              <a:t>	</a:t>
            </a:r>
            <a:r>
              <a:rPr lang="lv-LV" sz="1300" dirty="0">
                <a:solidFill>
                  <a:schemeClr val="tx1"/>
                </a:solidFill>
              </a:rPr>
              <a:t>AS </a:t>
            </a:r>
            <a:r>
              <a:rPr lang="pt-BR" sz="1300" dirty="0">
                <a:solidFill>
                  <a:schemeClr val="tx1"/>
                </a:solidFill>
              </a:rPr>
              <a:t>“</a:t>
            </a:r>
            <a:r>
              <a:rPr lang="lv-LV" sz="1300" dirty="0">
                <a:solidFill>
                  <a:schemeClr val="tx1"/>
                </a:solidFill>
              </a:rPr>
              <a:t>Conexus Baltic Grid</a:t>
            </a:r>
            <a:r>
              <a:rPr lang="pt-BR" sz="1300" dirty="0">
                <a:solidFill>
                  <a:schemeClr val="tx1"/>
                </a:solidFill>
              </a:rPr>
              <a:t>”</a:t>
            </a:r>
            <a:r>
              <a:rPr lang="lv-LV" sz="1300" dirty="0">
                <a:solidFill>
                  <a:schemeClr val="tx1"/>
                </a:solidFill>
              </a:rPr>
              <a:t> – padomes locekle / </a:t>
            </a:r>
            <a:r>
              <a:rPr lang="lv-LV" sz="1300" dirty="0" err="1">
                <a:solidFill>
                  <a:schemeClr val="tx1"/>
                </a:solidFill>
              </a:rPr>
              <a:t>Member</a:t>
            </a:r>
            <a:r>
              <a:rPr lang="lv-LV" sz="1300" dirty="0">
                <a:solidFill>
                  <a:schemeClr val="tx1"/>
                </a:solidFill>
              </a:rPr>
              <a:t> </a:t>
            </a:r>
            <a:r>
              <a:rPr lang="lv-LV" sz="1300" dirty="0" err="1">
                <a:solidFill>
                  <a:schemeClr val="tx1"/>
                </a:solidFill>
              </a:rPr>
              <a:t>of</a:t>
            </a:r>
            <a:r>
              <a:rPr lang="lv-LV" sz="1300" dirty="0">
                <a:solidFill>
                  <a:schemeClr val="tx1"/>
                </a:solidFill>
              </a:rPr>
              <a:t> </a:t>
            </a:r>
            <a:r>
              <a:rPr lang="lv-LV" sz="1300" dirty="0" err="1">
                <a:solidFill>
                  <a:schemeClr val="tx1"/>
                </a:solidFill>
              </a:rPr>
              <a:t>the</a:t>
            </a:r>
            <a:r>
              <a:rPr lang="lv-LV" sz="1300" dirty="0">
                <a:solidFill>
                  <a:schemeClr val="tx1"/>
                </a:solidFill>
              </a:rPr>
              <a:t> </a:t>
            </a:r>
            <a:r>
              <a:rPr lang="lv-LV" sz="1300" dirty="0" err="1">
                <a:solidFill>
                  <a:schemeClr val="tx1"/>
                </a:solidFill>
              </a:rPr>
              <a:t>Council</a:t>
            </a:r>
            <a:endParaRPr lang="lv-LV" sz="1300" dirty="0">
              <a:solidFill>
                <a:schemeClr val="tx1"/>
              </a:solidFill>
            </a:endParaRPr>
          </a:p>
          <a:p>
            <a:pPr>
              <a:lnSpc>
                <a:spcPct val="100000"/>
              </a:lnSpc>
              <a:spcBef>
                <a:spcPts val="0"/>
              </a:spcBef>
            </a:pPr>
            <a:r>
              <a:rPr lang="lv-LV" sz="1300" b="1" dirty="0">
                <a:solidFill>
                  <a:schemeClr val="tx1"/>
                </a:solidFill>
              </a:rPr>
              <a:t>Kopš / </a:t>
            </a:r>
            <a:r>
              <a:rPr lang="lv-LV" sz="1300" b="1" dirty="0" err="1">
                <a:solidFill>
                  <a:schemeClr val="tx1"/>
                </a:solidFill>
              </a:rPr>
              <a:t>Since</a:t>
            </a:r>
            <a:r>
              <a:rPr lang="lv-LV" sz="1300" b="1" dirty="0">
                <a:solidFill>
                  <a:schemeClr val="tx1"/>
                </a:solidFill>
              </a:rPr>
              <a:t> 2017	</a:t>
            </a:r>
            <a:r>
              <a:rPr lang="pt-BR" sz="1300" dirty="0">
                <a:solidFill>
                  <a:schemeClr val="tx1"/>
                </a:solidFill>
              </a:rPr>
              <a:t>AS “</a:t>
            </a:r>
            <a:r>
              <a:rPr lang="lv-LV" sz="1300" dirty="0">
                <a:solidFill>
                  <a:schemeClr val="tx1"/>
                </a:solidFill>
              </a:rPr>
              <a:t>Augstsprieguma tīkls</a:t>
            </a:r>
            <a:r>
              <a:rPr lang="pt-BR" sz="1300" dirty="0">
                <a:solidFill>
                  <a:schemeClr val="tx1"/>
                </a:solidFill>
              </a:rPr>
              <a:t>” – </a:t>
            </a:r>
            <a:r>
              <a:rPr lang="lv-LV" sz="1300" dirty="0">
                <a:solidFill>
                  <a:schemeClr val="tx1"/>
                </a:solidFill>
              </a:rPr>
              <a:t>Regulācijas lietu daļas vadītāja / H</a:t>
            </a:r>
            <a:r>
              <a:rPr lang="en-US" sz="1300" dirty="0" err="1">
                <a:solidFill>
                  <a:schemeClr val="tx1"/>
                </a:solidFill>
              </a:rPr>
              <a:t>ead</a:t>
            </a:r>
            <a:r>
              <a:rPr lang="en-US" sz="1300" dirty="0">
                <a:solidFill>
                  <a:schemeClr val="tx1"/>
                </a:solidFill>
              </a:rPr>
              <a:t> of Regulatory</a:t>
            </a:r>
            <a:endParaRPr lang="lv-LV" sz="1300" dirty="0">
              <a:solidFill>
                <a:schemeClr val="tx1"/>
              </a:solidFill>
            </a:endParaRPr>
          </a:p>
          <a:p>
            <a:pPr marL="0" indent="0">
              <a:lnSpc>
                <a:spcPct val="100000"/>
              </a:lnSpc>
              <a:spcBef>
                <a:spcPts val="0"/>
              </a:spcBef>
              <a:spcAft>
                <a:spcPts val="600"/>
              </a:spcAft>
              <a:buNone/>
            </a:pPr>
            <a:r>
              <a:rPr lang="lv-LV" sz="1300" dirty="0"/>
              <a:t>		</a:t>
            </a:r>
            <a:r>
              <a:rPr lang="en-US" sz="1300" dirty="0">
                <a:solidFill>
                  <a:schemeClr val="tx1"/>
                </a:solidFill>
              </a:rPr>
              <a:t>Affairs unit</a:t>
            </a:r>
            <a:endParaRPr lang="lv-LV" sz="1300" dirty="0">
              <a:solidFill>
                <a:schemeClr val="tx1"/>
              </a:solidFill>
            </a:endParaRPr>
          </a:p>
          <a:p>
            <a:pPr>
              <a:lnSpc>
                <a:spcPct val="100000"/>
              </a:lnSpc>
              <a:spcBef>
                <a:spcPts val="0"/>
              </a:spcBef>
            </a:pPr>
            <a:r>
              <a:rPr lang="lv-LV" sz="1300" b="1" dirty="0">
                <a:solidFill>
                  <a:schemeClr val="tx1"/>
                </a:solidFill>
              </a:rPr>
              <a:t>2016 – 2017	</a:t>
            </a:r>
            <a:r>
              <a:rPr lang="lv-LV" sz="1300" dirty="0">
                <a:solidFill>
                  <a:schemeClr val="tx1"/>
                </a:solidFill>
              </a:rPr>
              <a:t>Valsts Dzelzceļa administrācija – direktora vietniece / </a:t>
            </a:r>
            <a:r>
              <a:rPr lang="en-US" sz="1300" dirty="0">
                <a:solidFill>
                  <a:schemeClr val="tx1"/>
                </a:solidFill>
              </a:rPr>
              <a:t>State Railway Administration –</a:t>
            </a:r>
            <a:endParaRPr lang="lv-LV" sz="1300" dirty="0">
              <a:solidFill>
                <a:schemeClr val="tx1"/>
              </a:solidFill>
            </a:endParaRPr>
          </a:p>
          <a:p>
            <a:pPr marL="0" indent="0">
              <a:lnSpc>
                <a:spcPct val="100000"/>
              </a:lnSpc>
              <a:spcBef>
                <a:spcPts val="0"/>
              </a:spcBef>
              <a:spcAft>
                <a:spcPts val="600"/>
              </a:spcAft>
              <a:buNone/>
            </a:pPr>
            <a:r>
              <a:rPr lang="lv-LV" sz="1300" dirty="0"/>
              <a:t>		</a:t>
            </a:r>
            <a:r>
              <a:rPr lang="lv-LV" sz="1300" dirty="0">
                <a:solidFill>
                  <a:schemeClr val="tx1"/>
                </a:solidFill>
              </a:rPr>
              <a:t>D</a:t>
            </a:r>
            <a:r>
              <a:rPr lang="en-US" sz="1300" dirty="0" err="1">
                <a:solidFill>
                  <a:schemeClr val="tx1"/>
                </a:solidFill>
              </a:rPr>
              <a:t>eputy</a:t>
            </a:r>
            <a:r>
              <a:rPr lang="en-US" sz="1300" dirty="0">
                <a:solidFill>
                  <a:schemeClr val="tx1"/>
                </a:solidFill>
              </a:rPr>
              <a:t> director of the administration</a:t>
            </a:r>
            <a:endParaRPr lang="lv-LV" sz="1300" dirty="0">
              <a:solidFill>
                <a:schemeClr val="tx1"/>
              </a:solidFill>
            </a:endParaRPr>
          </a:p>
          <a:p>
            <a:pPr>
              <a:lnSpc>
                <a:spcPct val="100000"/>
              </a:lnSpc>
              <a:spcBef>
                <a:spcPts val="0"/>
              </a:spcBef>
            </a:pPr>
            <a:r>
              <a:rPr lang="lv-LV" sz="1300" b="1" dirty="0">
                <a:solidFill>
                  <a:schemeClr val="tx1"/>
                </a:solidFill>
              </a:rPr>
              <a:t>2012 – 2016	</a:t>
            </a:r>
            <a:r>
              <a:rPr lang="lv-LV" sz="1300" dirty="0">
                <a:solidFill>
                  <a:schemeClr val="tx1"/>
                </a:solidFill>
              </a:rPr>
              <a:t>Sabiedrisko pakalpojumu regulēšanas komisija – Dzelzceļa transporta nodaļa</a:t>
            </a:r>
          </a:p>
          <a:p>
            <a:pPr marL="0" indent="0">
              <a:lnSpc>
                <a:spcPct val="100000"/>
              </a:lnSpc>
              <a:spcBef>
                <a:spcPts val="0"/>
              </a:spcBef>
              <a:spcAft>
                <a:spcPts val="600"/>
              </a:spcAft>
              <a:buNone/>
            </a:pPr>
            <a:r>
              <a:rPr lang="lv-LV" sz="1300" dirty="0"/>
              <a:t>		</a:t>
            </a:r>
            <a:r>
              <a:rPr lang="lv-LV" sz="1300" dirty="0">
                <a:solidFill>
                  <a:schemeClr val="tx1"/>
                </a:solidFill>
              </a:rPr>
              <a:t>vadītāja / </a:t>
            </a:r>
            <a:r>
              <a:rPr lang="en-US" sz="1300" dirty="0">
                <a:solidFill>
                  <a:schemeClr val="tx1"/>
                </a:solidFill>
              </a:rPr>
              <a:t>Public Utilities Commission – </a:t>
            </a:r>
            <a:r>
              <a:rPr lang="lv-LV" sz="1300" dirty="0">
                <a:solidFill>
                  <a:schemeClr val="tx1"/>
                </a:solidFill>
              </a:rPr>
              <a:t>H</a:t>
            </a:r>
            <a:r>
              <a:rPr lang="en-US" sz="1300" dirty="0" err="1">
                <a:solidFill>
                  <a:schemeClr val="tx1"/>
                </a:solidFill>
              </a:rPr>
              <a:t>ead</a:t>
            </a:r>
            <a:r>
              <a:rPr lang="en-US" sz="1300" dirty="0">
                <a:solidFill>
                  <a:schemeClr val="tx1"/>
                </a:solidFill>
              </a:rPr>
              <a:t> of Railway Transport division</a:t>
            </a:r>
            <a:endParaRPr lang="lv-LV" sz="1300" dirty="0">
              <a:solidFill>
                <a:schemeClr val="tx1"/>
              </a:solidFill>
            </a:endParaRPr>
          </a:p>
          <a:p>
            <a:pPr>
              <a:lnSpc>
                <a:spcPct val="100000"/>
              </a:lnSpc>
              <a:spcBef>
                <a:spcPts val="0"/>
              </a:spcBef>
            </a:pPr>
            <a:r>
              <a:rPr lang="lv-LV" sz="1300" b="1" dirty="0">
                <a:solidFill>
                  <a:schemeClr val="tx1"/>
                </a:solidFill>
              </a:rPr>
              <a:t>2010 – 2012	</a:t>
            </a:r>
            <a:r>
              <a:rPr lang="lv-LV" sz="1300" dirty="0">
                <a:solidFill>
                  <a:schemeClr val="tx1"/>
                </a:solidFill>
              </a:rPr>
              <a:t>Ekonomikas ministrija – ES fondu ieviešanas departamenta vecākā referente /</a:t>
            </a:r>
          </a:p>
          <a:p>
            <a:pPr marL="0" indent="0">
              <a:lnSpc>
                <a:spcPct val="100000"/>
              </a:lnSpc>
              <a:spcBef>
                <a:spcPts val="0"/>
              </a:spcBef>
              <a:spcAft>
                <a:spcPts val="600"/>
              </a:spcAft>
              <a:buNone/>
            </a:pPr>
            <a:r>
              <a:rPr lang="lv-LV" sz="1300" dirty="0"/>
              <a:t>		</a:t>
            </a:r>
            <a:r>
              <a:rPr lang="en-US" sz="1300" dirty="0">
                <a:solidFill>
                  <a:schemeClr val="tx1"/>
                </a:solidFill>
              </a:rPr>
              <a:t>Ministry of</a:t>
            </a:r>
            <a:r>
              <a:rPr lang="lv-LV" sz="1300" dirty="0">
                <a:solidFill>
                  <a:schemeClr val="tx1"/>
                </a:solidFill>
              </a:rPr>
              <a:t> </a:t>
            </a:r>
            <a:r>
              <a:rPr lang="en-US" sz="1300" dirty="0">
                <a:solidFill>
                  <a:schemeClr val="tx1"/>
                </a:solidFill>
              </a:rPr>
              <a:t>Economics – senior desk officer, EU Funds Implementation department</a:t>
            </a:r>
            <a:endParaRPr lang="lv-LV" sz="1300" dirty="0">
              <a:solidFill>
                <a:schemeClr val="tx1"/>
              </a:solidFill>
            </a:endParaRPr>
          </a:p>
          <a:p>
            <a:pPr>
              <a:lnSpc>
                <a:spcPct val="100000"/>
              </a:lnSpc>
              <a:spcBef>
                <a:spcPts val="0"/>
              </a:spcBef>
            </a:pPr>
            <a:r>
              <a:rPr lang="lv-LV" sz="1300" b="1" dirty="0">
                <a:solidFill>
                  <a:schemeClr val="tx1"/>
                </a:solidFill>
              </a:rPr>
              <a:t>2007 – 2010	</a:t>
            </a:r>
            <a:r>
              <a:rPr lang="lv-LV" sz="1300" dirty="0">
                <a:solidFill>
                  <a:schemeClr val="tx1"/>
                </a:solidFill>
              </a:rPr>
              <a:t>Ekonomikas ministrija – Enerģētikas departamenta vecākā referente / M</a:t>
            </a:r>
            <a:r>
              <a:rPr lang="en-US" sz="1300" dirty="0" err="1">
                <a:solidFill>
                  <a:schemeClr val="tx1"/>
                </a:solidFill>
              </a:rPr>
              <a:t>inistry</a:t>
            </a:r>
            <a:r>
              <a:rPr lang="en-US" sz="1300" dirty="0">
                <a:solidFill>
                  <a:schemeClr val="tx1"/>
                </a:solidFill>
              </a:rPr>
              <a:t> of</a:t>
            </a:r>
            <a:endParaRPr lang="lv-LV" sz="1300" dirty="0">
              <a:solidFill>
                <a:schemeClr val="tx1"/>
              </a:solidFill>
            </a:endParaRPr>
          </a:p>
          <a:p>
            <a:pPr marL="0" indent="0">
              <a:lnSpc>
                <a:spcPct val="100000"/>
              </a:lnSpc>
              <a:spcBef>
                <a:spcPts val="0"/>
              </a:spcBef>
              <a:buNone/>
            </a:pPr>
            <a:r>
              <a:rPr lang="lv-LV" sz="1300" dirty="0"/>
              <a:t>		</a:t>
            </a:r>
            <a:r>
              <a:rPr lang="en-US" sz="1300" dirty="0">
                <a:solidFill>
                  <a:schemeClr val="tx1"/>
                </a:solidFill>
              </a:rPr>
              <a:t>Economics – senior desk officer, Energy department</a:t>
            </a:r>
            <a:endParaRPr lang="lv-LV" sz="1300" dirty="0">
              <a:solidFill>
                <a:schemeClr val="tx1"/>
              </a:solidFill>
            </a:endParaRPr>
          </a:p>
          <a:p>
            <a:pPr marL="0" indent="0">
              <a:lnSpc>
                <a:spcPct val="100000"/>
              </a:lnSpc>
              <a:spcBef>
                <a:spcPts val="0"/>
              </a:spcBef>
              <a:spcAft>
                <a:spcPts val="600"/>
              </a:spcAft>
              <a:buNone/>
            </a:pPr>
            <a:r>
              <a:rPr lang="lv-LV" sz="1200" b="1" dirty="0">
                <a:solidFill>
                  <a:schemeClr val="accent1"/>
                </a:solidFill>
              </a:rPr>
              <a:t>IZGLĪTĪBA / EDUCATION</a:t>
            </a:r>
          </a:p>
          <a:p>
            <a:pPr algn="just">
              <a:lnSpc>
                <a:spcPct val="100000"/>
              </a:lnSpc>
              <a:spcBef>
                <a:spcPts val="0"/>
              </a:spcBef>
            </a:pPr>
            <a:r>
              <a:rPr lang="lv-LV" sz="1300" b="1" dirty="0">
                <a:solidFill>
                  <a:schemeClr val="tx1"/>
                </a:solidFill>
              </a:rPr>
              <a:t>2013 - 2015             	</a:t>
            </a:r>
            <a:r>
              <a:rPr lang="lv-LV" sz="1300" dirty="0">
                <a:solidFill>
                  <a:schemeClr val="tx1"/>
                </a:solidFill>
              </a:rPr>
              <a:t>Maģistra grāds uzņēmumu un iestāžu vadībā, Rīgas Tehniskā universitāte / </a:t>
            </a:r>
            <a:r>
              <a:rPr lang="en-US" sz="1300" dirty="0">
                <a:solidFill>
                  <a:schemeClr val="tx1"/>
                </a:solidFill>
              </a:rPr>
              <a:t>Master’s</a:t>
            </a:r>
            <a:endParaRPr lang="lv-LV" sz="1300" dirty="0">
              <a:solidFill>
                <a:schemeClr val="tx1"/>
              </a:solidFill>
            </a:endParaRPr>
          </a:p>
          <a:p>
            <a:pPr marL="0" indent="0" algn="just">
              <a:lnSpc>
                <a:spcPct val="100000"/>
              </a:lnSpc>
              <a:spcBef>
                <a:spcPts val="0"/>
              </a:spcBef>
              <a:spcAft>
                <a:spcPts val="600"/>
              </a:spcAft>
              <a:buNone/>
            </a:pPr>
            <a:r>
              <a:rPr lang="lv-LV" sz="1300" dirty="0"/>
              <a:t>		</a:t>
            </a:r>
            <a:r>
              <a:rPr lang="en-US" sz="1300" dirty="0">
                <a:solidFill>
                  <a:schemeClr val="tx1"/>
                </a:solidFill>
              </a:rPr>
              <a:t>degree in Managing Enterprises and Institutions, Riga Technical University</a:t>
            </a:r>
            <a:endParaRPr lang="lv-LV" sz="1300" dirty="0">
              <a:solidFill>
                <a:schemeClr val="tx1"/>
              </a:solidFill>
            </a:endParaRPr>
          </a:p>
          <a:p>
            <a:pPr algn="just">
              <a:lnSpc>
                <a:spcPct val="100000"/>
              </a:lnSpc>
              <a:spcBef>
                <a:spcPts val="0"/>
              </a:spcBef>
            </a:pPr>
            <a:r>
              <a:rPr lang="lv-LV" sz="1300" b="1" dirty="0">
                <a:solidFill>
                  <a:schemeClr val="tx1"/>
                </a:solidFill>
              </a:rPr>
              <a:t>2010 – 2012	</a:t>
            </a:r>
            <a:r>
              <a:rPr lang="lv-LV" sz="1300" dirty="0">
                <a:solidFill>
                  <a:schemeClr val="tx1"/>
                </a:solidFill>
              </a:rPr>
              <a:t>Profesionālā maģistra grāds tiesību zinātnē, Latvijas Universitāte / </a:t>
            </a:r>
            <a:r>
              <a:rPr lang="en-US" sz="1300" dirty="0">
                <a:solidFill>
                  <a:schemeClr val="tx1"/>
                </a:solidFill>
              </a:rPr>
              <a:t>Professional</a:t>
            </a:r>
            <a:endParaRPr lang="lv-LV" sz="1300" dirty="0">
              <a:solidFill>
                <a:schemeClr val="tx1"/>
              </a:solidFill>
            </a:endParaRPr>
          </a:p>
          <a:p>
            <a:pPr marL="0" indent="0" algn="just">
              <a:lnSpc>
                <a:spcPct val="100000"/>
              </a:lnSpc>
              <a:spcBef>
                <a:spcPts val="0"/>
              </a:spcBef>
              <a:spcAft>
                <a:spcPts val="600"/>
              </a:spcAft>
              <a:buNone/>
            </a:pPr>
            <a:r>
              <a:rPr lang="lv-LV" sz="1300" dirty="0"/>
              <a:t>		</a:t>
            </a:r>
            <a:r>
              <a:rPr lang="en-US" sz="1300" dirty="0">
                <a:solidFill>
                  <a:schemeClr val="tx1"/>
                </a:solidFill>
              </a:rPr>
              <a:t>Master’s degree in legal science, University of Latvia</a:t>
            </a:r>
            <a:endParaRPr lang="lv-LV" sz="1300" dirty="0">
              <a:solidFill>
                <a:schemeClr val="tx1"/>
              </a:solidFill>
            </a:endParaRPr>
          </a:p>
          <a:p>
            <a:pPr algn="just">
              <a:lnSpc>
                <a:spcPct val="100000"/>
              </a:lnSpc>
              <a:spcBef>
                <a:spcPts val="0"/>
              </a:spcBef>
            </a:pPr>
            <a:r>
              <a:rPr lang="lv-LV" sz="1300" b="1" dirty="0">
                <a:solidFill>
                  <a:schemeClr val="tx1"/>
                </a:solidFill>
              </a:rPr>
              <a:t>2006 – 2009</a:t>
            </a:r>
            <a:r>
              <a:rPr lang="lv-LV" sz="1300" dirty="0">
                <a:solidFill>
                  <a:schemeClr val="tx1"/>
                </a:solidFill>
              </a:rPr>
              <a:t>	Bakalaura grāds tiesību zinātnē, Latvijas Universitāte / 	</a:t>
            </a:r>
            <a:r>
              <a:rPr lang="en-US" sz="1300" dirty="0">
                <a:solidFill>
                  <a:schemeClr val="tx1"/>
                </a:solidFill>
              </a:rPr>
              <a:t>Bachelor’s degree in legal</a:t>
            </a:r>
            <a:endParaRPr lang="lv-LV" sz="1300" dirty="0">
              <a:solidFill>
                <a:schemeClr val="tx1"/>
              </a:solidFill>
            </a:endParaRPr>
          </a:p>
          <a:p>
            <a:pPr marL="0" indent="0" algn="just">
              <a:lnSpc>
                <a:spcPct val="100000"/>
              </a:lnSpc>
              <a:spcBef>
                <a:spcPts val="0"/>
              </a:spcBef>
              <a:buNone/>
            </a:pPr>
            <a:r>
              <a:rPr lang="lv-LV" sz="1300" dirty="0"/>
              <a:t>		</a:t>
            </a:r>
            <a:r>
              <a:rPr lang="en-US" sz="1300" dirty="0">
                <a:solidFill>
                  <a:schemeClr val="tx1"/>
                </a:solidFill>
              </a:rPr>
              <a:t>science, University of Latvia</a:t>
            </a:r>
            <a:endParaRPr lang="lv-LV" sz="1300" dirty="0">
              <a:solidFill>
                <a:schemeClr val="tx1"/>
              </a:solidFill>
            </a:endParaRPr>
          </a:p>
        </p:txBody>
      </p:sp>
      <p:pic>
        <p:nvPicPr>
          <p:cNvPr id="18" name="Picture 17">
            <a:extLst>
              <a:ext uri="{FF2B5EF4-FFF2-40B4-BE49-F238E27FC236}">
                <a16:creationId xmlns:a16="http://schemas.microsoft.com/office/drawing/2014/main" id="{F4644234-6478-425C-A420-55051361168F}"/>
              </a:ext>
            </a:extLst>
          </p:cNvPr>
          <p:cNvPicPr>
            <a:picLocks noChangeAspect="1"/>
          </p:cNvPicPr>
          <p:nvPr/>
        </p:nvPicPr>
        <p:blipFill>
          <a:blip r:embed="rId4">
            <a:grayscl/>
          </a:blip>
          <a:srcRect t="13774" b="13774"/>
          <a:stretch/>
        </p:blipFill>
        <p:spPr>
          <a:xfrm>
            <a:off x="1193875" y="1462973"/>
            <a:ext cx="2800634" cy="2843891"/>
          </a:xfrm>
          <a:prstGeom prst="ellipse">
            <a:avLst/>
          </a:prstGeom>
        </p:spPr>
      </p:pic>
    </p:spTree>
    <p:extLst>
      <p:ext uri="{BB962C8B-B14F-4D97-AF65-F5344CB8AC3E}">
        <p14:creationId xmlns:p14="http://schemas.microsoft.com/office/powerpoint/2010/main" val="816921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28</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71037" y="673486"/>
            <a:ext cx="9525228" cy="338554"/>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171451" y="781675"/>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4" name="Content Placeholder 1">
            <a:extLst>
              <a:ext uri="{FF2B5EF4-FFF2-40B4-BE49-F238E27FC236}">
                <a16:creationId xmlns:a16="http://schemas.microsoft.com/office/drawing/2014/main" id="{72AE367C-16B4-42BF-BB4A-437F875688E5}"/>
              </a:ext>
            </a:extLst>
          </p:cNvPr>
          <p:cNvSpPr txBox="1">
            <a:spLocks/>
          </p:cNvSpPr>
          <p:nvPr/>
        </p:nvSpPr>
        <p:spPr>
          <a:xfrm>
            <a:off x="671037" y="1688988"/>
            <a:ext cx="3846311" cy="4238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171450" indent="-17145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541338" indent="-17145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982663"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347788"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endParaRPr lang="lv-LV" sz="1600" b="1" dirty="0">
              <a:solidFill>
                <a:schemeClr val="tx1"/>
              </a:solidFill>
            </a:endParaRPr>
          </a:p>
          <a:p>
            <a:pPr algn="ctr">
              <a:lnSpc>
                <a:spcPct val="100000"/>
              </a:lnSpc>
              <a:spcBef>
                <a:spcPts val="0"/>
              </a:spcBef>
            </a:pPr>
            <a:r>
              <a:rPr lang="lv-LV" sz="1200" b="1" cap="all" dirty="0">
                <a:solidFill>
                  <a:schemeClr val="accent1"/>
                </a:solidFill>
              </a:rPr>
              <a:t>Tomohide </a:t>
            </a:r>
            <a:r>
              <a:rPr lang="lv-LV" sz="1200" b="1" cap="all" dirty="0" err="1">
                <a:solidFill>
                  <a:schemeClr val="accent1"/>
                </a:solidFill>
              </a:rPr>
              <a:t>Goto</a:t>
            </a:r>
            <a:endParaRPr lang="lv-LV" sz="1200" b="1" cap="all" dirty="0">
              <a:solidFill>
                <a:schemeClr val="accent1"/>
              </a:solidFill>
            </a:endParaRPr>
          </a:p>
          <a:p>
            <a:pPr algn="ctr">
              <a:lnSpc>
                <a:spcPct val="100000"/>
              </a:lnSpc>
              <a:spcBef>
                <a:spcPts val="0"/>
              </a:spcBef>
            </a:pPr>
            <a:r>
              <a:rPr lang="lv-LV" sz="1200" dirty="0">
                <a:solidFill>
                  <a:schemeClr val="accent1"/>
                </a:solidFill>
              </a:rPr>
              <a:t>(pašreizējais padomes priekšsēdētāja vietnieks / </a:t>
            </a:r>
          </a:p>
          <a:p>
            <a:pPr algn="ctr">
              <a:lnSpc>
                <a:spcPct val="100000"/>
              </a:lnSpc>
              <a:spcBef>
                <a:spcPts val="0"/>
              </a:spcBef>
            </a:pPr>
            <a:r>
              <a:rPr lang="lv-LV" sz="1200" dirty="0" err="1">
                <a:solidFill>
                  <a:schemeClr val="accent1"/>
                </a:solidFill>
              </a:rPr>
              <a:t>currently</a:t>
            </a:r>
            <a:r>
              <a:rPr lang="lv-LV" sz="1200" dirty="0">
                <a:solidFill>
                  <a:schemeClr val="accent1"/>
                </a:solidFill>
              </a:rPr>
              <a:t> </a:t>
            </a:r>
            <a:r>
              <a:rPr lang="lv-LV" sz="1200" dirty="0" err="1">
                <a:solidFill>
                  <a:schemeClr val="accent1"/>
                </a:solidFill>
              </a:rPr>
              <a:t>Vice-Chairperson</a:t>
            </a:r>
            <a:r>
              <a:rPr lang="lv-LV" sz="1200" dirty="0">
                <a:solidFill>
                  <a:schemeClr val="accent1"/>
                </a:solidFill>
              </a:rPr>
              <a:t> </a:t>
            </a:r>
            <a:r>
              <a:rPr lang="lv-LV" sz="1200" dirty="0" err="1">
                <a:solidFill>
                  <a:schemeClr val="accent1"/>
                </a:solidFill>
              </a:rPr>
              <a:t>of</a:t>
            </a:r>
            <a:r>
              <a:rPr lang="lv-LV" sz="1200" dirty="0">
                <a:solidFill>
                  <a:schemeClr val="accent1"/>
                </a:solidFill>
              </a:rPr>
              <a:t> </a:t>
            </a:r>
            <a:r>
              <a:rPr lang="lv-LV" sz="1200" dirty="0" err="1">
                <a:solidFill>
                  <a:schemeClr val="accent1"/>
                </a:solidFill>
              </a:rPr>
              <a:t>the</a:t>
            </a:r>
            <a:r>
              <a:rPr lang="lv-LV" sz="1200" dirty="0">
                <a:solidFill>
                  <a:schemeClr val="accent1"/>
                </a:solidFill>
              </a:rPr>
              <a:t> </a:t>
            </a:r>
            <a:r>
              <a:rPr lang="lv-LV" sz="1200" dirty="0" err="1">
                <a:solidFill>
                  <a:schemeClr val="accent1"/>
                </a:solidFill>
              </a:rPr>
              <a:t>Council</a:t>
            </a:r>
            <a:r>
              <a:rPr lang="lv-LV" sz="1200" dirty="0">
                <a:solidFill>
                  <a:schemeClr val="accent1"/>
                </a:solidFill>
              </a:rPr>
              <a:t>)</a:t>
            </a:r>
          </a:p>
          <a:p>
            <a:pPr algn="ctr">
              <a:lnSpc>
                <a:spcPct val="100000"/>
              </a:lnSpc>
              <a:spcBef>
                <a:spcPts val="0"/>
              </a:spcBef>
            </a:pPr>
            <a:endParaRPr lang="lv-LV" sz="1600" b="1" dirty="0">
              <a:solidFill>
                <a:schemeClr val="tx1"/>
              </a:solidFill>
            </a:endParaRPr>
          </a:p>
          <a:p>
            <a:endParaRPr lang="lv-LV" sz="1600" dirty="0">
              <a:solidFill>
                <a:schemeClr val="tx1"/>
              </a:solidFill>
            </a:endParaRPr>
          </a:p>
          <a:p>
            <a:pPr algn="just">
              <a:lnSpc>
                <a:spcPct val="100000"/>
              </a:lnSpc>
              <a:spcBef>
                <a:spcPts val="0"/>
              </a:spcBef>
            </a:pPr>
            <a:endParaRPr lang="lv-LV" sz="1200" dirty="0">
              <a:solidFill>
                <a:schemeClr val="tx1"/>
              </a:solidFill>
            </a:endParaRPr>
          </a:p>
        </p:txBody>
      </p:sp>
      <p:sp>
        <p:nvSpPr>
          <p:cNvPr id="17" name="Content Placeholder 1">
            <a:extLst>
              <a:ext uri="{FF2B5EF4-FFF2-40B4-BE49-F238E27FC236}">
                <a16:creationId xmlns:a16="http://schemas.microsoft.com/office/drawing/2014/main" id="{53E6D54A-9BEC-4514-AF0E-15084D0BBF8A}"/>
              </a:ext>
            </a:extLst>
          </p:cNvPr>
          <p:cNvSpPr>
            <a:spLocks noGrp="1"/>
          </p:cNvSpPr>
          <p:nvPr>
            <p:ph sz="half" idx="1"/>
          </p:nvPr>
        </p:nvSpPr>
        <p:spPr>
          <a:xfrm>
            <a:off x="4243467" y="1133164"/>
            <a:ext cx="7724082" cy="4443107"/>
          </a:xfrm>
        </p:spPr>
        <p:txBody>
          <a:bodyPr>
            <a:noAutofit/>
          </a:bodyPr>
          <a:lstStyle/>
          <a:p>
            <a:pPr marL="0" indent="0">
              <a:lnSpc>
                <a:spcPct val="100000"/>
              </a:lnSpc>
              <a:spcBef>
                <a:spcPts val="0"/>
              </a:spcBef>
              <a:spcAft>
                <a:spcPts val="600"/>
              </a:spcAft>
              <a:buNone/>
            </a:pPr>
            <a:r>
              <a:rPr lang="lv-LV" sz="1200" b="1" dirty="0">
                <a:solidFill>
                  <a:schemeClr val="accent1"/>
                </a:solidFill>
              </a:rPr>
              <a:t>DARBA PIEREDZE  / WORK EXPIERENCE</a:t>
            </a:r>
          </a:p>
          <a:p>
            <a:pPr>
              <a:lnSpc>
                <a:spcPct val="100000"/>
              </a:lnSpc>
              <a:spcBef>
                <a:spcPts val="0"/>
              </a:spcBef>
              <a:spcAft>
                <a:spcPts val="600"/>
              </a:spcAft>
            </a:pPr>
            <a:r>
              <a:rPr lang="lv-LV" sz="1400" b="1" dirty="0">
                <a:solidFill>
                  <a:schemeClr val="tx1"/>
                </a:solidFill>
              </a:rPr>
              <a:t>Kopš / </a:t>
            </a:r>
            <a:r>
              <a:rPr lang="lv-LV" sz="1400" b="1" dirty="0" err="1">
                <a:solidFill>
                  <a:schemeClr val="tx1"/>
                </a:solidFill>
              </a:rPr>
              <a:t>Since</a:t>
            </a:r>
            <a:r>
              <a:rPr lang="lv-LV" sz="1400" b="1" dirty="0">
                <a:solidFill>
                  <a:schemeClr val="tx1"/>
                </a:solidFill>
              </a:rPr>
              <a:t> 2020	</a:t>
            </a:r>
            <a:r>
              <a:rPr lang="lv-LV" sz="1400" dirty="0">
                <a:solidFill>
                  <a:schemeClr val="tx1"/>
                </a:solidFill>
              </a:rPr>
              <a:t>AS </a:t>
            </a:r>
            <a:r>
              <a:rPr lang="pt-BR" sz="1400" dirty="0">
                <a:solidFill>
                  <a:schemeClr val="tx1"/>
                </a:solidFill>
              </a:rPr>
              <a:t>“</a:t>
            </a:r>
            <a:r>
              <a:rPr lang="lv-LV" sz="1400" dirty="0">
                <a:solidFill>
                  <a:schemeClr val="tx1"/>
                </a:solidFill>
              </a:rPr>
              <a:t>Conexus Baltic Grid</a:t>
            </a:r>
            <a:r>
              <a:rPr lang="pt-BR" sz="1400" dirty="0">
                <a:solidFill>
                  <a:schemeClr val="tx1"/>
                </a:solidFill>
              </a:rPr>
              <a:t>”</a:t>
            </a:r>
            <a:r>
              <a:rPr lang="lv-LV" sz="1400" dirty="0">
                <a:solidFill>
                  <a:schemeClr val="tx1"/>
                </a:solidFill>
              </a:rPr>
              <a:t> – padomes loceklis / </a:t>
            </a:r>
            <a:r>
              <a:rPr lang="lv-LV" sz="1400" dirty="0" err="1">
                <a:solidFill>
                  <a:schemeClr val="tx1"/>
                </a:solidFill>
              </a:rPr>
              <a:t>Member</a:t>
            </a:r>
            <a:r>
              <a:rPr lang="lv-LV" sz="1400" dirty="0">
                <a:solidFill>
                  <a:schemeClr val="tx1"/>
                </a:solidFill>
              </a:rPr>
              <a:t> </a:t>
            </a:r>
            <a:r>
              <a:rPr lang="lv-LV" sz="1400" dirty="0" err="1">
                <a:solidFill>
                  <a:schemeClr val="tx1"/>
                </a:solidFill>
              </a:rPr>
              <a:t>of</a:t>
            </a:r>
            <a:r>
              <a:rPr lang="lv-LV" sz="1400" dirty="0">
                <a:solidFill>
                  <a:schemeClr val="tx1"/>
                </a:solidFill>
              </a:rPr>
              <a:t> </a:t>
            </a:r>
            <a:r>
              <a:rPr lang="lv-LV" sz="1400" dirty="0" err="1">
                <a:solidFill>
                  <a:schemeClr val="tx1"/>
                </a:solidFill>
              </a:rPr>
              <a:t>the</a:t>
            </a:r>
            <a:r>
              <a:rPr lang="lv-LV" sz="1400" dirty="0">
                <a:solidFill>
                  <a:schemeClr val="tx1"/>
                </a:solidFill>
              </a:rPr>
              <a:t> </a:t>
            </a:r>
            <a:r>
              <a:rPr lang="lv-LV" sz="1400" dirty="0" err="1">
                <a:solidFill>
                  <a:schemeClr val="tx1"/>
                </a:solidFill>
              </a:rPr>
              <a:t>Council</a:t>
            </a:r>
            <a:endParaRPr lang="lv-LV" sz="1400" dirty="0">
              <a:solidFill>
                <a:schemeClr val="tx1"/>
              </a:solidFill>
            </a:endParaRPr>
          </a:p>
          <a:p>
            <a:pPr>
              <a:lnSpc>
                <a:spcPct val="100000"/>
              </a:lnSpc>
              <a:spcBef>
                <a:spcPts val="0"/>
              </a:spcBef>
              <a:spcAft>
                <a:spcPts val="600"/>
              </a:spcAft>
            </a:pPr>
            <a:r>
              <a:rPr lang="lv-LV" sz="1400" b="1" dirty="0">
                <a:solidFill>
                  <a:schemeClr val="tx1"/>
                </a:solidFill>
              </a:rPr>
              <a:t>Kopš / </a:t>
            </a:r>
            <a:r>
              <a:rPr lang="lv-LV" sz="1400" b="1" dirty="0" err="1">
                <a:solidFill>
                  <a:schemeClr val="tx1"/>
                </a:solidFill>
              </a:rPr>
              <a:t>Since</a:t>
            </a:r>
            <a:r>
              <a:rPr lang="lv-LV" sz="1400" b="1" dirty="0">
                <a:solidFill>
                  <a:schemeClr val="tx1"/>
                </a:solidFill>
              </a:rPr>
              <a:t> 2019	</a:t>
            </a:r>
            <a:r>
              <a:rPr lang="lv-LV" sz="1400" dirty="0">
                <a:solidFill>
                  <a:schemeClr val="tx1"/>
                </a:solidFill>
              </a:rPr>
              <a:t>MM </a:t>
            </a:r>
            <a:r>
              <a:rPr lang="lv-LV" sz="1400" dirty="0" err="1">
                <a:solidFill>
                  <a:schemeClr val="tx1"/>
                </a:solidFill>
              </a:rPr>
              <a:t>Capital</a:t>
            </a:r>
            <a:r>
              <a:rPr lang="lv-LV" sz="1400" dirty="0">
                <a:solidFill>
                  <a:schemeClr val="tx1"/>
                </a:solidFill>
              </a:rPr>
              <a:t> </a:t>
            </a:r>
            <a:r>
              <a:rPr lang="lv-LV" sz="1400" dirty="0" err="1">
                <a:solidFill>
                  <a:schemeClr val="tx1"/>
                </a:solidFill>
              </a:rPr>
              <a:t>Partners</a:t>
            </a:r>
            <a:r>
              <a:rPr lang="lv-LV" sz="1400" dirty="0">
                <a:solidFill>
                  <a:schemeClr val="tx1"/>
                </a:solidFill>
              </a:rPr>
              <a:t> Co., Ltd. – prezidents un izpilddirektors (Tokija) / 			</a:t>
            </a:r>
            <a:r>
              <a:rPr lang="lv-LV" sz="1400" dirty="0" err="1">
                <a:solidFill>
                  <a:schemeClr val="tx1"/>
                </a:solidFill>
              </a:rPr>
              <a:t>President</a:t>
            </a:r>
            <a:r>
              <a:rPr lang="lv-LV" sz="1400" dirty="0">
                <a:solidFill>
                  <a:schemeClr val="tx1"/>
                </a:solidFill>
              </a:rPr>
              <a:t> and CEO (</a:t>
            </a:r>
            <a:r>
              <a:rPr lang="lv-LV" sz="1400" dirty="0" err="1">
                <a:solidFill>
                  <a:schemeClr val="tx1"/>
                </a:solidFill>
              </a:rPr>
              <a:t>Tokyo</a:t>
            </a:r>
            <a:r>
              <a:rPr lang="lv-LV" sz="1400" dirty="0">
                <a:solidFill>
                  <a:schemeClr val="tx1"/>
                </a:solidFill>
              </a:rPr>
              <a:t>)</a:t>
            </a:r>
          </a:p>
          <a:p>
            <a:pPr>
              <a:lnSpc>
                <a:spcPct val="100000"/>
              </a:lnSpc>
              <a:spcBef>
                <a:spcPts val="0"/>
              </a:spcBef>
              <a:spcAft>
                <a:spcPts val="600"/>
              </a:spcAft>
            </a:pPr>
            <a:r>
              <a:rPr lang="lv-LV" sz="1400" b="1" dirty="0">
                <a:solidFill>
                  <a:schemeClr val="tx1"/>
                </a:solidFill>
              </a:rPr>
              <a:t>2016 – 2018	</a:t>
            </a:r>
            <a:r>
              <a:rPr lang="lv-LV" sz="1400" dirty="0" err="1">
                <a:solidFill>
                  <a:schemeClr val="tx1"/>
                </a:solidFill>
              </a:rPr>
              <a:t>Marubeni</a:t>
            </a:r>
            <a:r>
              <a:rPr lang="lv-LV" sz="1400" dirty="0">
                <a:solidFill>
                  <a:schemeClr val="tx1"/>
                </a:solidFill>
              </a:rPr>
              <a:t> </a:t>
            </a:r>
            <a:r>
              <a:rPr lang="lv-LV" sz="1400" dirty="0" err="1">
                <a:solidFill>
                  <a:schemeClr val="tx1"/>
                </a:solidFill>
              </a:rPr>
              <a:t>Europe</a:t>
            </a:r>
            <a:r>
              <a:rPr lang="lv-LV" sz="1400" dirty="0">
                <a:solidFill>
                  <a:schemeClr val="tx1"/>
                </a:solidFill>
              </a:rPr>
              <a:t> </a:t>
            </a:r>
            <a:r>
              <a:rPr lang="lv-LV" sz="1400" dirty="0" err="1">
                <a:solidFill>
                  <a:schemeClr val="tx1"/>
                </a:solidFill>
              </a:rPr>
              <a:t>Plc</a:t>
            </a:r>
            <a:r>
              <a:rPr lang="lv-LV" sz="1400" dirty="0">
                <a:solidFill>
                  <a:schemeClr val="tx1"/>
                </a:solidFill>
              </a:rPr>
              <a:t>. – ģenerāldirektors, transporta infrastruktūra (Londona) / 		</a:t>
            </a:r>
            <a:r>
              <a:rPr lang="lv-LV" sz="1400" dirty="0" err="1">
                <a:solidFill>
                  <a:schemeClr val="tx1"/>
                </a:solidFill>
              </a:rPr>
              <a:t>General</a:t>
            </a:r>
            <a:r>
              <a:rPr lang="lv-LV" sz="1400" dirty="0">
                <a:solidFill>
                  <a:schemeClr val="tx1"/>
                </a:solidFill>
              </a:rPr>
              <a:t> </a:t>
            </a:r>
            <a:r>
              <a:rPr lang="lv-LV" sz="1400" dirty="0" err="1">
                <a:solidFill>
                  <a:schemeClr val="tx1"/>
                </a:solidFill>
              </a:rPr>
              <a:t>Manager</a:t>
            </a:r>
            <a:r>
              <a:rPr lang="lv-LV" sz="1400" dirty="0">
                <a:solidFill>
                  <a:schemeClr val="tx1"/>
                </a:solidFill>
              </a:rPr>
              <a:t>, Transport </a:t>
            </a:r>
            <a:r>
              <a:rPr lang="lv-LV" sz="1400" dirty="0" err="1">
                <a:solidFill>
                  <a:schemeClr val="tx1"/>
                </a:solidFill>
              </a:rPr>
              <a:t>Infrastructure</a:t>
            </a:r>
            <a:r>
              <a:rPr lang="lv-LV" sz="1400" dirty="0">
                <a:solidFill>
                  <a:schemeClr val="tx1"/>
                </a:solidFill>
              </a:rPr>
              <a:t> (London)</a:t>
            </a:r>
          </a:p>
          <a:p>
            <a:pPr>
              <a:lnSpc>
                <a:spcPct val="100000"/>
              </a:lnSpc>
              <a:spcBef>
                <a:spcPts val="0"/>
              </a:spcBef>
              <a:spcAft>
                <a:spcPts val="600"/>
              </a:spcAft>
            </a:pPr>
            <a:r>
              <a:rPr lang="lv-LV" sz="1400" b="1" dirty="0">
                <a:solidFill>
                  <a:schemeClr val="tx1"/>
                </a:solidFill>
              </a:rPr>
              <a:t>2013 – 2016	</a:t>
            </a:r>
            <a:r>
              <a:rPr lang="lv-LV" sz="1400" dirty="0" err="1">
                <a:solidFill>
                  <a:schemeClr val="tx1"/>
                </a:solidFill>
              </a:rPr>
              <a:t>Marubeni</a:t>
            </a:r>
            <a:r>
              <a:rPr lang="lv-LV" sz="1400" dirty="0">
                <a:solidFill>
                  <a:schemeClr val="tx1"/>
                </a:solidFill>
              </a:rPr>
              <a:t> </a:t>
            </a:r>
            <a:r>
              <a:rPr lang="lv-LV" sz="1400" dirty="0" err="1">
                <a:solidFill>
                  <a:schemeClr val="tx1"/>
                </a:solidFill>
              </a:rPr>
              <a:t>Corporation</a:t>
            </a:r>
            <a:r>
              <a:rPr lang="lv-LV" sz="1400" dirty="0">
                <a:solidFill>
                  <a:schemeClr val="tx1"/>
                </a:solidFill>
              </a:rPr>
              <a:t> – ģenerāldirektors, transporta infrastruktūra (Tokija) / 		</a:t>
            </a:r>
            <a:r>
              <a:rPr lang="lv-LV" sz="1400" dirty="0" err="1">
                <a:solidFill>
                  <a:schemeClr val="tx1"/>
                </a:solidFill>
              </a:rPr>
              <a:t>General</a:t>
            </a:r>
            <a:r>
              <a:rPr lang="lv-LV" sz="1400" dirty="0">
                <a:solidFill>
                  <a:schemeClr val="tx1"/>
                </a:solidFill>
              </a:rPr>
              <a:t> </a:t>
            </a:r>
            <a:r>
              <a:rPr lang="lv-LV" sz="1400" dirty="0" err="1">
                <a:solidFill>
                  <a:schemeClr val="tx1"/>
                </a:solidFill>
              </a:rPr>
              <a:t>Manager</a:t>
            </a:r>
            <a:r>
              <a:rPr lang="lv-LV" sz="1400" dirty="0">
                <a:solidFill>
                  <a:schemeClr val="tx1"/>
                </a:solidFill>
              </a:rPr>
              <a:t>, Transport </a:t>
            </a:r>
            <a:r>
              <a:rPr lang="lv-LV" sz="1400" dirty="0" err="1">
                <a:solidFill>
                  <a:schemeClr val="tx1"/>
                </a:solidFill>
              </a:rPr>
              <a:t>Infrastructure</a:t>
            </a:r>
            <a:r>
              <a:rPr lang="lv-LV" sz="1400" dirty="0">
                <a:solidFill>
                  <a:schemeClr val="tx1"/>
                </a:solidFill>
              </a:rPr>
              <a:t> (</a:t>
            </a:r>
            <a:r>
              <a:rPr lang="lv-LV" sz="1400" dirty="0" err="1">
                <a:solidFill>
                  <a:schemeClr val="tx1"/>
                </a:solidFill>
              </a:rPr>
              <a:t>Tokyo</a:t>
            </a:r>
            <a:r>
              <a:rPr lang="lv-LV" sz="1400" dirty="0">
                <a:solidFill>
                  <a:schemeClr val="tx1"/>
                </a:solidFill>
              </a:rPr>
              <a:t>)</a:t>
            </a:r>
          </a:p>
          <a:p>
            <a:pPr>
              <a:lnSpc>
                <a:spcPct val="100000"/>
              </a:lnSpc>
              <a:spcBef>
                <a:spcPts val="0"/>
              </a:spcBef>
              <a:spcAft>
                <a:spcPts val="600"/>
              </a:spcAft>
            </a:pPr>
            <a:r>
              <a:rPr lang="lv-LV" sz="1400" b="1" dirty="0">
                <a:solidFill>
                  <a:schemeClr val="tx1"/>
                </a:solidFill>
              </a:rPr>
              <a:t>2001 – 2012	</a:t>
            </a:r>
            <a:r>
              <a:rPr lang="lv-LV" sz="1400" dirty="0" err="1">
                <a:solidFill>
                  <a:schemeClr val="tx1"/>
                </a:solidFill>
              </a:rPr>
              <a:t>Marubeni</a:t>
            </a:r>
            <a:r>
              <a:rPr lang="lv-LV" sz="1400" dirty="0">
                <a:solidFill>
                  <a:schemeClr val="tx1"/>
                </a:solidFill>
              </a:rPr>
              <a:t> </a:t>
            </a:r>
            <a:r>
              <a:rPr lang="lv-LV" sz="1400" dirty="0" err="1">
                <a:solidFill>
                  <a:schemeClr val="tx1"/>
                </a:solidFill>
              </a:rPr>
              <a:t>Corporation</a:t>
            </a:r>
            <a:r>
              <a:rPr lang="lv-LV" sz="1400" dirty="0">
                <a:solidFill>
                  <a:schemeClr val="tx1"/>
                </a:solidFill>
              </a:rPr>
              <a:t> – ģenerāldirektors, smagā tehnika &amp; dabas resursi 			(Tokija) / </a:t>
            </a:r>
            <a:r>
              <a:rPr lang="en-US" sz="1400" dirty="0">
                <a:solidFill>
                  <a:schemeClr val="tx1"/>
                </a:solidFill>
              </a:rPr>
              <a:t>General Manager, Heavy</a:t>
            </a:r>
            <a:r>
              <a:rPr lang="lv-LV" sz="1400" dirty="0">
                <a:solidFill>
                  <a:schemeClr val="tx1"/>
                </a:solidFill>
              </a:rPr>
              <a:t> </a:t>
            </a:r>
            <a:r>
              <a:rPr lang="en-US" sz="1400" dirty="0">
                <a:solidFill>
                  <a:schemeClr val="tx1"/>
                </a:solidFill>
              </a:rPr>
              <a:t>Machinery &amp; Natural Resources (Tokyo</a:t>
            </a:r>
            <a:r>
              <a:rPr lang="lv-LV" sz="1400" dirty="0">
                <a:solidFill>
                  <a:schemeClr val="tx1"/>
                </a:solidFill>
              </a:rPr>
              <a:t>)	</a:t>
            </a:r>
          </a:p>
          <a:p>
            <a:pPr>
              <a:lnSpc>
                <a:spcPct val="100000"/>
              </a:lnSpc>
              <a:spcBef>
                <a:spcPts val="0"/>
              </a:spcBef>
              <a:spcAft>
                <a:spcPts val="600"/>
              </a:spcAft>
            </a:pPr>
            <a:r>
              <a:rPr lang="lv-LV" sz="1400" b="1" dirty="0">
                <a:solidFill>
                  <a:schemeClr val="tx1"/>
                </a:solidFill>
              </a:rPr>
              <a:t>2000 – 2001	</a:t>
            </a:r>
            <a:r>
              <a:rPr lang="lv-LV" sz="1400" dirty="0" err="1">
                <a:solidFill>
                  <a:schemeClr val="tx1"/>
                </a:solidFill>
              </a:rPr>
              <a:t>American</a:t>
            </a:r>
            <a:r>
              <a:rPr lang="lv-LV" sz="1400" dirty="0">
                <a:solidFill>
                  <a:schemeClr val="tx1"/>
                </a:solidFill>
              </a:rPr>
              <a:t> </a:t>
            </a:r>
            <a:r>
              <a:rPr lang="lv-LV" sz="1400" dirty="0" err="1">
                <a:solidFill>
                  <a:schemeClr val="tx1"/>
                </a:solidFill>
              </a:rPr>
              <a:t>Iron</a:t>
            </a:r>
            <a:r>
              <a:rPr lang="lv-LV" sz="1400" dirty="0">
                <a:solidFill>
                  <a:schemeClr val="tx1"/>
                </a:solidFill>
              </a:rPr>
              <a:t> </a:t>
            </a:r>
            <a:r>
              <a:rPr lang="lv-LV" sz="1400" dirty="0" err="1">
                <a:solidFill>
                  <a:schemeClr val="tx1"/>
                </a:solidFill>
              </a:rPr>
              <a:t>Oxide</a:t>
            </a:r>
            <a:r>
              <a:rPr lang="lv-LV" sz="1400" dirty="0">
                <a:solidFill>
                  <a:schemeClr val="tx1"/>
                </a:solidFill>
              </a:rPr>
              <a:t> </a:t>
            </a:r>
            <a:r>
              <a:rPr lang="lv-LV" sz="1400" dirty="0" err="1">
                <a:solidFill>
                  <a:schemeClr val="tx1"/>
                </a:solidFill>
              </a:rPr>
              <a:t>Company</a:t>
            </a:r>
            <a:r>
              <a:rPr lang="lv-LV" sz="1400" dirty="0">
                <a:solidFill>
                  <a:schemeClr val="tx1"/>
                </a:solidFill>
              </a:rPr>
              <a:t> – viceprezidents finanšu jautājumos 			(Pensilvānija) / </a:t>
            </a:r>
            <a:r>
              <a:rPr lang="en-US" sz="1400" dirty="0">
                <a:solidFill>
                  <a:schemeClr val="tx1"/>
                </a:solidFill>
              </a:rPr>
              <a:t>Vice President of Finance (Pennsylvania)</a:t>
            </a:r>
            <a:endParaRPr lang="lv-LV" sz="1400" dirty="0">
              <a:solidFill>
                <a:schemeClr val="tx1"/>
              </a:solidFill>
            </a:endParaRPr>
          </a:p>
          <a:p>
            <a:pPr>
              <a:lnSpc>
                <a:spcPct val="100000"/>
              </a:lnSpc>
              <a:spcBef>
                <a:spcPts val="0"/>
              </a:spcBef>
            </a:pPr>
            <a:r>
              <a:rPr lang="lv-LV" sz="1400" b="1" dirty="0">
                <a:solidFill>
                  <a:schemeClr val="tx1"/>
                </a:solidFill>
              </a:rPr>
              <a:t>1992 – 1999	</a:t>
            </a:r>
            <a:r>
              <a:rPr lang="lv-LV" sz="1400" dirty="0" err="1">
                <a:solidFill>
                  <a:schemeClr val="tx1"/>
                </a:solidFill>
              </a:rPr>
              <a:t>Marubeni</a:t>
            </a:r>
            <a:r>
              <a:rPr lang="lv-LV" sz="1400" dirty="0">
                <a:solidFill>
                  <a:schemeClr val="tx1"/>
                </a:solidFill>
              </a:rPr>
              <a:t> </a:t>
            </a:r>
            <a:r>
              <a:rPr lang="lv-LV" sz="1400" dirty="0" err="1">
                <a:solidFill>
                  <a:schemeClr val="tx1"/>
                </a:solidFill>
              </a:rPr>
              <a:t>Corporation</a:t>
            </a:r>
            <a:r>
              <a:rPr lang="lv-LV" sz="1400" dirty="0">
                <a:solidFill>
                  <a:schemeClr val="tx1"/>
                </a:solidFill>
              </a:rPr>
              <a:t> – direktora vietnieks, smagās tehnikas iekārtas (Tokija) / 		</a:t>
            </a:r>
            <a:r>
              <a:rPr lang="en-US" sz="1400" dirty="0">
                <a:solidFill>
                  <a:schemeClr val="tx1"/>
                </a:solidFill>
              </a:rPr>
              <a:t>Assistant Manager, Heavy Machinery Plant (Tokyo)</a:t>
            </a:r>
            <a:endParaRPr lang="lv-LV" sz="1400" dirty="0">
              <a:solidFill>
                <a:schemeClr val="tx1"/>
              </a:solidFill>
            </a:endParaRPr>
          </a:p>
          <a:p>
            <a:pPr>
              <a:lnSpc>
                <a:spcPct val="100000"/>
              </a:lnSpc>
              <a:spcBef>
                <a:spcPts val="0"/>
              </a:spcBef>
            </a:pPr>
            <a:endParaRPr lang="lv-LV" sz="1400" dirty="0">
              <a:solidFill>
                <a:schemeClr val="tx1"/>
              </a:solidFill>
            </a:endParaRPr>
          </a:p>
          <a:p>
            <a:pPr marL="0" indent="0">
              <a:lnSpc>
                <a:spcPct val="100000"/>
              </a:lnSpc>
              <a:spcBef>
                <a:spcPts val="0"/>
              </a:spcBef>
              <a:spcAft>
                <a:spcPts val="600"/>
              </a:spcAft>
              <a:buNone/>
            </a:pPr>
            <a:r>
              <a:rPr lang="lv-LV" sz="1200" b="1" dirty="0">
                <a:solidFill>
                  <a:schemeClr val="accent1"/>
                </a:solidFill>
              </a:rPr>
              <a:t>IZGLĪTĪBA / EDUCATION</a:t>
            </a:r>
          </a:p>
          <a:p>
            <a:pPr algn="just">
              <a:lnSpc>
                <a:spcPct val="100000"/>
              </a:lnSpc>
              <a:spcBef>
                <a:spcPts val="0"/>
              </a:spcBef>
            </a:pPr>
            <a:r>
              <a:rPr lang="lv-LV" sz="1400" b="1" dirty="0">
                <a:solidFill>
                  <a:schemeClr val="tx1"/>
                </a:solidFill>
              </a:rPr>
              <a:t>1987 – 1992 	</a:t>
            </a:r>
            <a:r>
              <a:rPr lang="lv-LV" sz="1400" dirty="0">
                <a:solidFill>
                  <a:schemeClr val="tx1"/>
                </a:solidFill>
              </a:rPr>
              <a:t>Bakalaura grāds ekonomikā, Kobes Universitāte / B.A. </a:t>
            </a:r>
            <a:r>
              <a:rPr lang="lv-LV" sz="1400" dirty="0" err="1">
                <a:solidFill>
                  <a:schemeClr val="tx1"/>
                </a:solidFill>
              </a:rPr>
              <a:t>Economics</a:t>
            </a:r>
            <a:r>
              <a:rPr lang="lv-LV" sz="1400" dirty="0">
                <a:solidFill>
                  <a:schemeClr val="tx1"/>
                </a:solidFill>
              </a:rPr>
              <a:t> </a:t>
            </a:r>
          </a:p>
          <a:p>
            <a:pPr marL="0" indent="0" algn="just">
              <a:lnSpc>
                <a:spcPct val="100000"/>
              </a:lnSpc>
              <a:spcBef>
                <a:spcPts val="0"/>
              </a:spcBef>
              <a:buNone/>
            </a:pPr>
            <a:r>
              <a:rPr lang="lv-LV" sz="1400" dirty="0"/>
              <a:t>		</a:t>
            </a:r>
            <a:r>
              <a:rPr lang="lv-LV" sz="1400" dirty="0">
                <a:solidFill>
                  <a:schemeClr val="tx1"/>
                </a:solidFill>
              </a:rPr>
              <a:t>Kobe </a:t>
            </a:r>
            <a:r>
              <a:rPr lang="lv-LV" sz="1400" dirty="0" err="1">
                <a:solidFill>
                  <a:schemeClr val="tx1"/>
                </a:solidFill>
              </a:rPr>
              <a:t>University</a:t>
            </a:r>
            <a:r>
              <a:rPr lang="lv-LV" sz="1400" dirty="0">
                <a:solidFill>
                  <a:schemeClr val="tx1"/>
                </a:solidFill>
              </a:rPr>
              <a:t> (Kobe)</a:t>
            </a:r>
          </a:p>
        </p:txBody>
      </p:sp>
      <p:pic>
        <p:nvPicPr>
          <p:cNvPr id="16" name="Picture 15">
            <a:extLst>
              <a:ext uri="{FF2B5EF4-FFF2-40B4-BE49-F238E27FC236}">
                <a16:creationId xmlns:a16="http://schemas.microsoft.com/office/drawing/2014/main" id="{1A411747-6C34-450E-8D5E-F59006F03868}"/>
              </a:ext>
            </a:extLst>
          </p:cNvPr>
          <p:cNvPicPr>
            <a:picLocks noChangeAspect="1"/>
          </p:cNvPicPr>
          <p:nvPr/>
        </p:nvPicPr>
        <p:blipFill>
          <a:blip r:embed="rId4">
            <a:grayscl/>
          </a:blip>
          <a:srcRect t="7055" b="7055"/>
          <a:stretch/>
        </p:blipFill>
        <p:spPr>
          <a:xfrm>
            <a:off x="1193875" y="1417777"/>
            <a:ext cx="2800634" cy="2843891"/>
          </a:xfrm>
          <a:prstGeom prst="ellipse">
            <a:avLst/>
          </a:prstGeom>
        </p:spPr>
      </p:pic>
    </p:spTree>
    <p:extLst>
      <p:ext uri="{BB962C8B-B14F-4D97-AF65-F5344CB8AC3E}">
        <p14:creationId xmlns:p14="http://schemas.microsoft.com/office/powerpoint/2010/main" val="936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29</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15306" y="665873"/>
            <a:ext cx="9525228" cy="338554"/>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171451" y="791948"/>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4" name="Content Placeholder 1">
            <a:extLst>
              <a:ext uri="{FF2B5EF4-FFF2-40B4-BE49-F238E27FC236}">
                <a16:creationId xmlns:a16="http://schemas.microsoft.com/office/drawing/2014/main" id="{72AE367C-16B4-42BF-BB4A-437F875688E5}"/>
              </a:ext>
            </a:extLst>
          </p:cNvPr>
          <p:cNvSpPr txBox="1">
            <a:spLocks/>
          </p:cNvSpPr>
          <p:nvPr/>
        </p:nvSpPr>
        <p:spPr>
          <a:xfrm>
            <a:off x="565252" y="1688988"/>
            <a:ext cx="3846311" cy="4238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171450" indent="-17145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541338" indent="-17145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982663"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347788"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pPr algn="ctr">
              <a:lnSpc>
                <a:spcPct val="100000"/>
              </a:lnSpc>
              <a:spcBef>
                <a:spcPts val="0"/>
              </a:spcBef>
            </a:pPr>
            <a:r>
              <a:rPr lang="lv-LV" sz="1200" b="1" cap="all" dirty="0">
                <a:solidFill>
                  <a:schemeClr val="accent1"/>
                </a:solidFill>
              </a:rPr>
              <a:t>Viktors </a:t>
            </a:r>
            <a:r>
              <a:rPr lang="lv-LV" sz="1200" b="1" cap="all" dirty="0" err="1">
                <a:solidFill>
                  <a:schemeClr val="accent1"/>
                </a:solidFill>
              </a:rPr>
              <a:t>Sentuhovskis</a:t>
            </a:r>
            <a:endParaRPr lang="lv-LV" sz="1200" b="1" cap="all" dirty="0">
              <a:solidFill>
                <a:schemeClr val="accent1"/>
              </a:solidFill>
            </a:endParaRPr>
          </a:p>
          <a:p>
            <a:pPr algn="ctr">
              <a:lnSpc>
                <a:spcPct val="100000"/>
              </a:lnSpc>
              <a:spcBef>
                <a:spcPts val="0"/>
              </a:spcBef>
            </a:pPr>
            <a:r>
              <a:rPr lang="lv-LV" sz="1200" dirty="0">
                <a:solidFill>
                  <a:schemeClr val="accent1"/>
                </a:solidFill>
              </a:rPr>
              <a:t>(pašreizējais padomes loceklis / </a:t>
            </a:r>
          </a:p>
          <a:p>
            <a:pPr algn="ctr">
              <a:lnSpc>
                <a:spcPct val="100000"/>
              </a:lnSpc>
              <a:spcBef>
                <a:spcPts val="0"/>
              </a:spcBef>
            </a:pPr>
            <a:r>
              <a:rPr lang="lv-LV" sz="1200" dirty="0" err="1">
                <a:solidFill>
                  <a:schemeClr val="accent1"/>
                </a:solidFill>
              </a:rPr>
              <a:t>currently</a:t>
            </a:r>
            <a:r>
              <a:rPr lang="lv-LV" sz="1200" dirty="0">
                <a:solidFill>
                  <a:schemeClr val="accent1"/>
                </a:solidFill>
              </a:rPr>
              <a:t> </a:t>
            </a:r>
            <a:r>
              <a:rPr lang="lv-LV" sz="1200" dirty="0" err="1">
                <a:solidFill>
                  <a:schemeClr val="accent1"/>
                </a:solidFill>
              </a:rPr>
              <a:t>Member</a:t>
            </a:r>
            <a:r>
              <a:rPr lang="lv-LV" sz="1200" dirty="0">
                <a:solidFill>
                  <a:schemeClr val="accent1"/>
                </a:solidFill>
              </a:rPr>
              <a:t> </a:t>
            </a:r>
            <a:r>
              <a:rPr lang="lv-LV" sz="1200" dirty="0" err="1">
                <a:solidFill>
                  <a:schemeClr val="accent1"/>
                </a:solidFill>
              </a:rPr>
              <a:t>of</a:t>
            </a:r>
            <a:r>
              <a:rPr lang="lv-LV" sz="1200" dirty="0">
                <a:solidFill>
                  <a:schemeClr val="accent1"/>
                </a:solidFill>
              </a:rPr>
              <a:t> </a:t>
            </a:r>
            <a:r>
              <a:rPr lang="lv-LV" sz="1200" dirty="0" err="1">
                <a:solidFill>
                  <a:schemeClr val="accent1"/>
                </a:solidFill>
              </a:rPr>
              <a:t>the</a:t>
            </a:r>
            <a:r>
              <a:rPr lang="lv-LV" sz="1200" dirty="0">
                <a:solidFill>
                  <a:schemeClr val="accent1"/>
                </a:solidFill>
              </a:rPr>
              <a:t> </a:t>
            </a:r>
            <a:r>
              <a:rPr lang="lv-LV" sz="1200" dirty="0" err="1">
                <a:solidFill>
                  <a:schemeClr val="accent1"/>
                </a:solidFill>
              </a:rPr>
              <a:t>Council</a:t>
            </a:r>
            <a:r>
              <a:rPr lang="lv-LV" sz="1200" dirty="0">
                <a:solidFill>
                  <a:schemeClr val="accent1"/>
                </a:solidFill>
              </a:rPr>
              <a:t>)</a:t>
            </a:r>
          </a:p>
          <a:p>
            <a:pPr algn="ctr">
              <a:lnSpc>
                <a:spcPct val="100000"/>
              </a:lnSpc>
              <a:spcBef>
                <a:spcPts val="0"/>
              </a:spcBef>
            </a:pPr>
            <a:endParaRPr lang="lv-LV" sz="1600" b="1" dirty="0">
              <a:solidFill>
                <a:schemeClr val="tx1"/>
              </a:solidFill>
            </a:endParaRPr>
          </a:p>
          <a:p>
            <a:endParaRPr lang="lv-LV" sz="1600" dirty="0">
              <a:solidFill>
                <a:schemeClr val="tx1"/>
              </a:solidFill>
            </a:endParaRPr>
          </a:p>
          <a:p>
            <a:pPr algn="just">
              <a:lnSpc>
                <a:spcPct val="100000"/>
              </a:lnSpc>
              <a:spcBef>
                <a:spcPts val="0"/>
              </a:spcBef>
            </a:pPr>
            <a:endParaRPr lang="lv-LV" sz="1200" dirty="0">
              <a:solidFill>
                <a:schemeClr val="tx1"/>
              </a:solidFill>
            </a:endParaRPr>
          </a:p>
        </p:txBody>
      </p:sp>
      <p:sp>
        <p:nvSpPr>
          <p:cNvPr id="17" name="Content Placeholder 1">
            <a:extLst>
              <a:ext uri="{FF2B5EF4-FFF2-40B4-BE49-F238E27FC236}">
                <a16:creationId xmlns:a16="http://schemas.microsoft.com/office/drawing/2014/main" id="{53E6D54A-9BEC-4514-AF0E-15084D0BBF8A}"/>
              </a:ext>
            </a:extLst>
          </p:cNvPr>
          <p:cNvSpPr>
            <a:spLocks noGrp="1"/>
          </p:cNvSpPr>
          <p:nvPr>
            <p:ph sz="half" idx="1"/>
          </p:nvPr>
        </p:nvSpPr>
        <p:spPr>
          <a:xfrm>
            <a:off x="4188634" y="1207446"/>
            <a:ext cx="7724082" cy="4822847"/>
          </a:xfrm>
        </p:spPr>
        <p:txBody>
          <a:bodyPr>
            <a:noAutofit/>
          </a:bodyPr>
          <a:lstStyle/>
          <a:p>
            <a:pPr marL="0" indent="0">
              <a:lnSpc>
                <a:spcPct val="100000"/>
              </a:lnSpc>
              <a:spcBef>
                <a:spcPts val="0"/>
              </a:spcBef>
              <a:spcAft>
                <a:spcPts val="600"/>
              </a:spcAft>
              <a:buNone/>
            </a:pPr>
            <a:r>
              <a:rPr lang="lv-LV" sz="1200" b="1" dirty="0">
                <a:solidFill>
                  <a:schemeClr val="accent1"/>
                </a:solidFill>
              </a:rPr>
              <a:t>DARBA PIEREDZE  / WORK EXPIERENCE</a:t>
            </a:r>
          </a:p>
          <a:p>
            <a:pPr>
              <a:lnSpc>
                <a:spcPct val="100000"/>
              </a:lnSpc>
              <a:spcBef>
                <a:spcPts val="0"/>
              </a:spcBef>
              <a:spcAft>
                <a:spcPts val="600"/>
              </a:spcAft>
            </a:pPr>
            <a:r>
              <a:rPr lang="lv-LV" sz="1400" b="1" dirty="0">
                <a:solidFill>
                  <a:schemeClr val="tx1"/>
                </a:solidFill>
              </a:rPr>
              <a:t>Kopš / </a:t>
            </a:r>
            <a:r>
              <a:rPr lang="lv-LV" sz="1400" b="1" dirty="0" err="1">
                <a:solidFill>
                  <a:schemeClr val="tx1"/>
                </a:solidFill>
              </a:rPr>
              <a:t>Since</a:t>
            </a:r>
            <a:r>
              <a:rPr lang="lv-LV" sz="1400" b="1" dirty="0">
                <a:solidFill>
                  <a:schemeClr val="tx1"/>
                </a:solidFill>
              </a:rPr>
              <a:t> 2020	</a:t>
            </a:r>
            <a:r>
              <a:rPr lang="en-US" sz="1400" dirty="0">
                <a:solidFill>
                  <a:schemeClr val="tx1"/>
                </a:solidFill>
              </a:rPr>
              <a:t>VSE Advisory SIA </a:t>
            </a:r>
            <a:r>
              <a:rPr lang="lv-LV" sz="1400" dirty="0">
                <a:solidFill>
                  <a:schemeClr val="tx1"/>
                </a:solidFill>
              </a:rPr>
              <a:t>- MM </a:t>
            </a:r>
            <a:r>
              <a:rPr lang="lv-LV" sz="1400" dirty="0" err="1">
                <a:solidFill>
                  <a:schemeClr val="tx1"/>
                </a:solidFill>
              </a:rPr>
              <a:t>Capital</a:t>
            </a:r>
            <a:r>
              <a:rPr lang="lv-LV" sz="1400" dirty="0">
                <a:solidFill>
                  <a:schemeClr val="tx1"/>
                </a:solidFill>
              </a:rPr>
              <a:t> </a:t>
            </a:r>
            <a:r>
              <a:rPr lang="lv-LV" sz="1400" dirty="0" err="1">
                <a:solidFill>
                  <a:schemeClr val="tx1"/>
                </a:solidFill>
              </a:rPr>
              <a:t>Partners</a:t>
            </a:r>
            <a:r>
              <a:rPr lang="lv-LV" sz="1400" dirty="0">
                <a:solidFill>
                  <a:schemeClr val="tx1"/>
                </a:solidFill>
              </a:rPr>
              <a:t> Co., Ltd. neatkarīgs padomnieks / 			</a:t>
            </a:r>
            <a:r>
              <a:rPr lang="en-US" sz="1400" dirty="0">
                <a:solidFill>
                  <a:schemeClr val="tx1"/>
                </a:solidFill>
              </a:rPr>
              <a:t>Independent Advisor </a:t>
            </a:r>
            <a:r>
              <a:rPr lang="lv-LV" sz="1400" dirty="0">
                <a:solidFill>
                  <a:schemeClr val="tx1"/>
                </a:solidFill>
              </a:rPr>
              <a:t>to MM </a:t>
            </a:r>
            <a:r>
              <a:rPr lang="lv-LV" sz="1400" dirty="0" err="1">
                <a:solidFill>
                  <a:schemeClr val="tx1"/>
                </a:solidFill>
              </a:rPr>
              <a:t>Capital</a:t>
            </a:r>
            <a:r>
              <a:rPr lang="lv-LV" sz="1400" dirty="0">
                <a:solidFill>
                  <a:schemeClr val="tx1"/>
                </a:solidFill>
              </a:rPr>
              <a:t> </a:t>
            </a:r>
            <a:r>
              <a:rPr lang="lv-LV" sz="1400" dirty="0" err="1">
                <a:solidFill>
                  <a:schemeClr val="tx1"/>
                </a:solidFill>
              </a:rPr>
              <a:t>Partners</a:t>
            </a:r>
            <a:r>
              <a:rPr lang="lv-LV" sz="1400" dirty="0">
                <a:solidFill>
                  <a:schemeClr val="tx1"/>
                </a:solidFill>
              </a:rPr>
              <a:t> Co., Ltd. </a:t>
            </a:r>
          </a:p>
          <a:p>
            <a:pPr>
              <a:lnSpc>
                <a:spcPct val="100000"/>
              </a:lnSpc>
              <a:spcBef>
                <a:spcPts val="0"/>
              </a:spcBef>
              <a:spcAft>
                <a:spcPts val="600"/>
              </a:spcAft>
            </a:pPr>
            <a:r>
              <a:rPr lang="lv-LV" sz="1400" b="1" dirty="0">
                <a:solidFill>
                  <a:schemeClr val="tx1"/>
                </a:solidFill>
              </a:rPr>
              <a:t>Kopš / </a:t>
            </a:r>
            <a:r>
              <a:rPr lang="lv-LV" sz="1400" b="1" dirty="0" err="1">
                <a:solidFill>
                  <a:schemeClr val="tx1"/>
                </a:solidFill>
              </a:rPr>
              <a:t>Since</a:t>
            </a:r>
            <a:r>
              <a:rPr lang="lv-LV" sz="1400" b="1" dirty="0">
                <a:solidFill>
                  <a:schemeClr val="tx1"/>
                </a:solidFill>
              </a:rPr>
              <a:t> 2020 	</a:t>
            </a:r>
            <a:r>
              <a:rPr lang="lv-LV" sz="1400" dirty="0">
                <a:solidFill>
                  <a:schemeClr val="tx1"/>
                </a:solidFill>
              </a:rPr>
              <a:t>SIA LSEZ "LIEPAJA BULK TERMINAL LTD" – valdes loceklis, Biznesa attīstības un 		investīciju vadītājs / </a:t>
            </a:r>
            <a:r>
              <a:rPr lang="en-US" sz="1400" dirty="0">
                <a:solidFill>
                  <a:schemeClr val="tx1"/>
                </a:solidFill>
              </a:rPr>
              <a:t>Member of the Board, Head of Business Development and </a:t>
            </a:r>
            <a:r>
              <a:rPr lang="lv-LV" sz="1400" dirty="0">
                <a:solidFill>
                  <a:schemeClr val="tx1"/>
                </a:solidFill>
              </a:rPr>
              <a:t>		</a:t>
            </a:r>
            <a:r>
              <a:rPr lang="en-US" sz="1400" dirty="0">
                <a:solidFill>
                  <a:schemeClr val="tx1"/>
                </a:solidFill>
              </a:rPr>
              <a:t>Investments </a:t>
            </a:r>
            <a:endParaRPr lang="lv-LV" sz="1400" dirty="0">
              <a:solidFill>
                <a:schemeClr val="tx1"/>
              </a:solidFill>
            </a:endParaRPr>
          </a:p>
          <a:p>
            <a:pPr>
              <a:lnSpc>
                <a:spcPct val="100000"/>
              </a:lnSpc>
              <a:spcBef>
                <a:spcPts val="0"/>
              </a:spcBef>
              <a:spcAft>
                <a:spcPts val="600"/>
              </a:spcAft>
            </a:pPr>
            <a:r>
              <a:rPr lang="lv-LV" sz="1400" b="1" dirty="0">
                <a:solidFill>
                  <a:schemeClr val="tx1"/>
                </a:solidFill>
              </a:rPr>
              <a:t>2011 – 2020	</a:t>
            </a:r>
            <a:r>
              <a:rPr lang="lv-LV" sz="1400" dirty="0">
                <a:solidFill>
                  <a:schemeClr val="tx1"/>
                </a:solidFill>
              </a:rPr>
              <a:t>SIA "</a:t>
            </a:r>
            <a:r>
              <a:rPr lang="lv-LV" sz="1400" cap="all" dirty="0">
                <a:solidFill>
                  <a:schemeClr val="tx1"/>
                </a:solidFill>
              </a:rPr>
              <a:t>Ernst &amp; </a:t>
            </a:r>
            <a:r>
              <a:rPr lang="lv-LV" sz="1400" cap="all" dirty="0" err="1">
                <a:solidFill>
                  <a:schemeClr val="tx1"/>
                </a:solidFill>
              </a:rPr>
              <a:t>Young</a:t>
            </a:r>
            <a:r>
              <a:rPr lang="lv-LV" sz="1400" cap="all" dirty="0">
                <a:solidFill>
                  <a:schemeClr val="tx1"/>
                </a:solidFill>
              </a:rPr>
              <a:t> </a:t>
            </a:r>
            <a:r>
              <a:rPr lang="lv-LV" sz="1400" dirty="0">
                <a:solidFill>
                  <a:schemeClr val="tx1"/>
                </a:solidFill>
              </a:rPr>
              <a:t>BALTIC" – vecākais vadītājs, darījumu konsultācijas un 			uzņēmumu apvienošanās (Rīga) / </a:t>
            </a:r>
            <a:r>
              <a:rPr lang="en-US" sz="1400" dirty="0">
                <a:solidFill>
                  <a:schemeClr val="tx1"/>
                </a:solidFill>
              </a:rPr>
              <a:t>Senior Manager, Transaction </a:t>
            </a:r>
            <a:r>
              <a:rPr lang="lv-LV" sz="1400" dirty="0">
                <a:solidFill>
                  <a:schemeClr val="tx1"/>
                </a:solidFill>
              </a:rPr>
              <a:t>	</a:t>
            </a:r>
            <a:r>
              <a:rPr lang="en-US" sz="1400" dirty="0">
                <a:solidFill>
                  <a:schemeClr val="tx1"/>
                </a:solidFill>
              </a:rPr>
              <a:t>Advisory</a:t>
            </a:r>
            <a:r>
              <a:rPr lang="lv-LV" sz="1400" dirty="0">
                <a:solidFill>
                  <a:schemeClr val="tx1"/>
                </a:solidFill>
              </a:rPr>
              <a:t> </a:t>
            </a:r>
            <a:r>
              <a:rPr lang="en-US" sz="1400" dirty="0">
                <a:solidFill>
                  <a:schemeClr val="tx1"/>
                </a:solidFill>
              </a:rPr>
              <a:t>and </a:t>
            </a:r>
            <a:r>
              <a:rPr lang="lv-LV" sz="1400" dirty="0">
                <a:solidFill>
                  <a:schemeClr val="tx1"/>
                </a:solidFill>
              </a:rPr>
              <a:t>		</a:t>
            </a:r>
            <a:r>
              <a:rPr lang="en-US" sz="1400" dirty="0">
                <a:solidFill>
                  <a:schemeClr val="tx1"/>
                </a:solidFill>
              </a:rPr>
              <a:t>M&amp;A (Riga) </a:t>
            </a:r>
            <a:endParaRPr lang="lv-LV" sz="1400" dirty="0">
              <a:solidFill>
                <a:schemeClr val="tx1"/>
              </a:solidFill>
            </a:endParaRPr>
          </a:p>
          <a:p>
            <a:pPr>
              <a:lnSpc>
                <a:spcPct val="100000"/>
              </a:lnSpc>
              <a:spcBef>
                <a:spcPts val="0"/>
              </a:spcBef>
            </a:pPr>
            <a:r>
              <a:rPr lang="lv-LV" sz="1400" b="1" dirty="0">
                <a:solidFill>
                  <a:schemeClr val="tx1"/>
                </a:solidFill>
              </a:rPr>
              <a:t>2010 – 2011	</a:t>
            </a:r>
            <a:r>
              <a:rPr lang="lv-LV" sz="1400" dirty="0">
                <a:solidFill>
                  <a:schemeClr val="tx1"/>
                </a:solidFill>
              </a:rPr>
              <a:t>AS "Baltic </a:t>
            </a:r>
            <a:r>
              <a:rPr lang="lv-LV" sz="1400" dirty="0" err="1">
                <a:solidFill>
                  <a:schemeClr val="tx1"/>
                </a:solidFill>
              </a:rPr>
              <a:t>International</a:t>
            </a:r>
            <a:r>
              <a:rPr lang="lv-LV" sz="1400" dirty="0">
                <a:solidFill>
                  <a:schemeClr val="tx1"/>
                </a:solidFill>
              </a:rPr>
              <a:t> </a:t>
            </a:r>
            <a:r>
              <a:rPr lang="lv-LV" sz="1400" dirty="0" err="1">
                <a:solidFill>
                  <a:schemeClr val="tx1"/>
                </a:solidFill>
              </a:rPr>
              <a:t>Bank</a:t>
            </a:r>
            <a:r>
              <a:rPr lang="lv-LV" sz="1400" dirty="0">
                <a:solidFill>
                  <a:schemeClr val="tx1"/>
                </a:solidFill>
              </a:rPr>
              <a:t>" - Investīciju departamenta vadītājs / </a:t>
            </a:r>
          </a:p>
          <a:p>
            <a:pPr marL="0" indent="0">
              <a:lnSpc>
                <a:spcPct val="100000"/>
              </a:lnSpc>
              <a:spcBef>
                <a:spcPts val="0"/>
              </a:spcBef>
              <a:spcAft>
                <a:spcPts val="600"/>
              </a:spcAft>
              <a:buNone/>
            </a:pPr>
            <a:r>
              <a:rPr lang="lv-LV" sz="1400" dirty="0"/>
              <a:t>		</a:t>
            </a:r>
            <a:r>
              <a:rPr lang="en-US" sz="1400" dirty="0">
                <a:solidFill>
                  <a:schemeClr val="tx1"/>
                </a:solidFill>
              </a:rPr>
              <a:t>Head of Investment Department (Riga) </a:t>
            </a:r>
            <a:r>
              <a:rPr lang="lv-LV" sz="1400" dirty="0">
                <a:solidFill>
                  <a:schemeClr val="tx1"/>
                </a:solidFill>
              </a:rPr>
              <a:t>	</a:t>
            </a:r>
          </a:p>
          <a:p>
            <a:pPr>
              <a:lnSpc>
                <a:spcPct val="100000"/>
              </a:lnSpc>
              <a:spcBef>
                <a:spcPts val="0"/>
              </a:spcBef>
            </a:pPr>
            <a:r>
              <a:rPr lang="lv-LV" sz="1400" b="1" dirty="0">
                <a:solidFill>
                  <a:schemeClr val="tx1"/>
                </a:solidFill>
              </a:rPr>
              <a:t>2009 – 2010	</a:t>
            </a:r>
            <a:r>
              <a:rPr lang="lv-LV" sz="1400" dirty="0" err="1">
                <a:solidFill>
                  <a:schemeClr val="tx1"/>
                </a:solidFill>
              </a:rPr>
              <a:t>Maximus</a:t>
            </a:r>
            <a:r>
              <a:rPr lang="lv-LV" sz="1400" dirty="0">
                <a:solidFill>
                  <a:schemeClr val="tx1"/>
                </a:solidFill>
              </a:rPr>
              <a:t> </a:t>
            </a:r>
            <a:r>
              <a:rPr lang="lv-LV" sz="1400" dirty="0" err="1">
                <a:solidFill>
                  <a:schemeClr val="tx1"/>
                </a:solidFill>
              </a:rPr>
              <a:t>Avisors</a:t>
            </a:r>
            <a:r>
              <a:rPr lang="lv-LV" sz="1400" dirty="0">
                <a:solidFill>
                  <a:schemeClr val="tx1"/>
                </a:solidFill>
              </a:rPr>
              <a:t> -  direktors, uzņēmumu apvienošanās (Rīga) / </a:t>
            </a:r>
          </a:p>
          <a:p>
            <a:pPr marL="0" indent="0">
              <a:lnSpc>
                <a:spcPct val="100000"/>
              </a:lnSpc>
              <a:spcBef>
                <a:spcPts val="0"/>
              </a:spcBef>
              <a:spcAft>
                <a:spcPts val="600"/>
              </a:spcAft>
              <a:buNone/>
            </a:pPr>
            <a:r>
              <a:rPr lang="lv-LV" sz="1400" dirty="0"/>
              <a:t>		</a:t>
            </a:r>
            <a:r>
              <a:rPr lang="lv-LV" sz="1400" dirty="0" err="1">
                <a:solidFill>
                  <a:schemeClr val="tx1"/>
                </a:solidFill>
              </a:rPr>
              <a:t>Director</a:t>
            </a:r>
            <a:r>
              <a:rPr lang="lv-LV" sz="1400" dirty="0">
                <a:solidFill>
                  <a:schemeClr val="tx1"/>
                </a:solidFill>
              </a:rPr>
              <a:t>, M&amp;A (</a:t>
            </a:r>
            <a:r>
              <a:rPr lang="lv-LV" sz="1400" dirty="0" err="1">
                <a:solidFill>
                  <a:schemeClr val="tx1"/>
                </a:solidFill>
              </a:rPr>
              <a:t>Riga</a:t>
            </a:r>
            <a:r>
              <a:rPr lang="lv-LV" sz="1400" dirty="0">
                <a:solidFill>
                  <a:schemeClr val="tx1"/>
                </a:solidFill>
              </a:rPr>
              <a:t>)</a:t>
            </a:r>
          </a:p>
          <a:p>
            <a:pPr>
              <a:lnSpc>
                <a:spcPct val="100000"/>
              </a:lnSpc>
              <a:spcBef>
                <a:spcPts val="0"/>
              </a:spcBef>
              <a:spcAft>
                <a:spcPts val="600"/>
              </a:spcAft>
            </a:pPr>
            <a:r>
              <a:rPr lang="lv-LV" sz="1400" b="1" dirty="0">
                <a:solidFill>
                  <a:schemeClr val="tx1"/>
                </a:solidFill>
              </a:rPr>
              <a:t>2008 – 2009	</a:t>
            </a:r>
            <a:r>
              <a:rPr lang="lv-LV" sz="1400" cap="all" dirty="0">
                <a:solidFill>
                  <a:schemeClr val="tx1"/>
                </a:solidFill>
              </a:rPr>
              <a:t>KPMG </a:t>
            </a:r>
            <a:r>
              <a:rPr lang="lv-LV" sz="1400" dirty="0">
                <a:solidFill>
                  <a:schemeClr val="tx1"/>
                </a:solidFill>
              </a:rPr>
              <a:t>– partneris, uzņēmumu finanses (Budapešta) / </a:t>
            </a:r>
            <a:r>
              <a:rPr lang="en-US" sz="1400" dirty="0">
                <a:solidFill>
                  <a:schemeClr val="tx1"/>
                </a:solidFill>
              </a:rPr>
              <a:t>Associate, Corporate </a:t>
            </a:r>
            <a:r>
              <a:rPr lang="lv-LV" sz="1400" dirty="0">
                <a:solidFill>
                  <a:schemeClr val="tx1"/>
                </a:solidFill>
              </a:rPr>
              <a:t>			</a:t>
            </a:r>
            <a:r>
              <a:rPr lang="en-US" sz="1400" dirty="0">
                <a:solidFill>
                  <a:schemeClr val="tx1"/>
                </a:solidFill>
              </a:rPr>
              <a:t>finance (Budapest)</a:t>
            </a:r>
            <a:endParaRPr lang="lv-LV" sz="1400" b="1" u="sng" dirty="0">
              <a:solidFill>
                <a:schemeClr val="tx1"/>
              </a:solidFill>
            </a:endParaRPr>
          </a:p>
          <a:p>
            <a:pPr marL="0" indent="0">
              <a:lnSpc>
                <a:spcPct val="100000"/>
              </a:lnSpc>
              <a:spcBef>
                <a:spcPts val="0"/>
              </a:spcBef>
              <a:spcAft>
                <a:spcPts val="600"/>
              </a:spcAft>
              <a:buNone/>
            </a:pPr>
            <a:r>
              <a:rPr lang="lv-LV" sz="1200" b="1" dirty="0">
                <a:solidFill>
                  <a:schemeClr val="accent1"/>
                </a:solidFill>
              </a:rPr>
              <a:t>IZGLĪTĪBA / EDUCATION</a:t>
            </a:r>
          </a:p>
          <a:p>
            <a:pPr algn="just">
              <a:lnSpc>
                <a:spcPct val="100000"/>
              </a:lnSpc>
              <a:spcBef>
                <a:spcPts val="0"/>
              </a:spcBef>
            </a:pPr>
            <a:r>
              <a:rPr lang="lv-LV" sz="1400" b="1" dirty="0">
                <a:solidFill>
                  <a:schemeClr val="tx1"/>
                </a:solidFill>
              </a:rPr>
              <a:t>2002 - 2006</a:t>
            </a:r>
            <a:r>
              <a:rPr lang="lv-LV" sz="1400" dirty="0">
                <a:solidFill>
                  <a:schemeClr val="tx1"/>
                </a:solidFill>
              </a:rPr>
              <a:t>	Bakalaura grāds biznesa vadībā un finansēs, Konkordijas Starptautiskā 			universitāte (Igaunija) / </a:t>
            </a:r>
            <a:r>
              <a:rPr lang="en-US" sz="1400" dirty="0">
                <a:solidFill>
                  <a:schemeClr val="tx1"/>
                </a:solidFill>
              </a:rPr>
              <a:t>B.A. Business Administration and Finance, </a:t>
            </a:r>
            <a:br>
              <a:rPr lang="en-US" sz="1400" dirty="0">
                <a:solidFill>
                  <a:schemeClr val="tx1"/>
                </a:solidFill>
              </a:rPr>
            </a:br>
            <a:r>
              <a:rPr lang="lv-LV" sz="1400" dirty="0">
                <a:solidFill>
                  <a:schemeClr val="tx1"/>
                </a:solidFill>
              </a:rPr>
              <a:t>		</a:t>
            </a:r>
            <a:r>
              <a:rPr lang="en-US" sz="1400" dirty="0">
                <a:solidFill>
                  <a:schemeClr val="tx1"/>
                </a:solidFill>
              </a:rPr>
              <a:t>International University Concordia </a:t>
            </a:r>
            <a:r>
              <a:rPr lang="en-US" sz="1400" dirty="0" err="1">
                <a:solidFill>
                  <a:schemeClr val="tx1"/>
                </a:solidFill>
              </a:rPr>
              <a:t>Audentes</a:t>
            </a:r>
            <a:r>
              <a:rPr lang="en-US" sz="1400" dirty="0">
                <a:solidFill>
                  <a:schemeClr val="tx1"/>
                </a:solidFill>
              </a:rPr>
              <a:t> (Estonia)</a:t>
            </a:r>
            <a:endParaRPr lang="lv-LV" sz="1400" dirty="0">
              <a:solidFill>
                <a:schemeClr val="tx1"/>
              </a:solidFill>
            </a:endParaRPr>
          </a:p>
        </p:txBody>
      </p:sp>
      <p:pic>
        <p:nvPicPr>
          <p:cNvPr id="18" name="Picture 17">
            <a:extLst>
              <a:ext uri="{FF2B5EF4-FFF2-40B4-BE49-F238E27FC236}">
                <a16:creationId xmlns:a16="http://schemas.microsoft.com/office/drawing/2014/main" id="{AAC0E681-860B-424C-A68C-6ED7FD0E6DF5}"/>
              </a:ext>
            </a:extLst>
          </p:cNvPr>
          <p:cNvPicPr>
            <a:picLocks noChangeAspect="1"/>
          </p:cNvPicPr>
          <p:nvPr/>
        </p:nvPicPr>
        <p:blipFill>
          <a:blip r:embed="rId4">
            <a:grayscl/>
          </a:blip>
          <a:srcRect t="6256" b="6256"/>
          <a:stretch/>
        </p:blipFill>
        <p:spPr>
          <a:xfrm>
            <a:off x="1088090" y="1370348"/>
            <a:ext cx="2800634" cy="2843891"/>
          </a:xfrm>
          <a:prstGeom prst="ellipse">
            <a:avLst/>
          </a:prstGeom>
        </p:spPr>
      </p:pic>
    </p:spTree>
    <p:extLst>
      <p:ext uri="{BB962C8B-B14F-4D97-AF65-F5344CB8AC3E}">
        <p14:creationId xmlns:p14="http://schemas.microsoft.com/office/powerpoint/2010/main" val="112196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err="1">
                <a:latin typeface="Mulish Bold Roman" pitchFamily="2" charset="77"/>
              </a:rPr>
              <a:t>Priekšsapulces</a:t>
            </a:r>
            <a:r>
              <a:rPr lang="lv-LV" sz="2800" b="1" dirty="0">
                <a:latin typeface="Mulish Bold Roman" pitchFamily="2" charset="77"/>
              </a:rPr>
              <a:t> atklāšana / </a:t>
            </a:r>
            <a:r>
              <a:rPr lang="lv-LV" sz="2800" b="1" dirty="0" err="1">
                <a:solidFill>
                  <a:schemeClr val="accent2"/>
                </a:solidFill>
                <a:latin typeface="Mulish Bold Roman" pitchFamily="2" charset="77"/>
              </a:rPr>
              <a:t>Opening</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Pre-meeting</a:t>
            </a:r>
            <a:endParaRPr lang="en-US" sz="2800" b="1" dirty="0">
              <a:solidFill>
                <a:schemeClr val="accent2"/>
              </a:solidFill>
              <a:latin typeface="Mulish Bold Roman" pitchFamily="2" charset="77"/>
            </a:endParaRPr>
          </a:p>
        </p:txBody>
      </p:sp>
      <p:sp>
        <p:nvSpPr>
          <p:cNvPr id="13" name="TextBox 12">
            <a:extLst>
              <a:ext uri="{FF2B5EF4-FFF2-40B4-BE49-F238E27FC236}">
                <a16:creationId xmlns:a16="http://schemas.microsoft.com/office/drawing/2014/main" id="{05AB23D7-6DC4-6945-B356-67939CFB5FD4}"/>
              </a:ext>
            </a:extLst>
          </p:cNvPr>
          <p:cNvSpPr txBox="1"/>
          <p:nvPr/>
        </p:nvSpPr>
        <p:spPr>
          <a:xfrm>
            <a:off x="581891" y="1167173"/>
            <a:ext cx="5514109" cy="369332"/>
          </a:xfrm>
          <a:prstGeom prst="rect">
            <a:avLst/>
          </a:prstGeom>
          <a:noFill/>
          <a:ln w="38100">
            <a:noFill/>
          </a:ln>
          <a:effectLst/>
        </p:spPr>
        <p:txBody>
          <a:bodyPr wrap="square" rtlCol="0">
            <a:spAutoFit/>
          </a:bodyPr>
          <a:lstStyle/>
          <a:p>
            <a:pPr marL="0" indent="0">
              <a:buFont typeface="Arial" panose="020B0604020202020204" pitchFamily="34" charset="0"/>
              <a:buNone/>
            </a:pPr>
            <a:r>
              <a:rPr lang="lv-LV" b="1" dirty="0" err="1">
                <a:solidFill>
                  <a:schemeClr val="tx1"/>
                </a:solidFill>
              </a:rPr>
              <a:t>Priekšsapulcē</a:t>
            </a:r>
            <a:r>
              <a:rPr lang="lv-LV" b="1" dirty="0">
                <a:solidFill>
                  <a:schemeClr val="tx1"/>
                </a:solidFill>
              </a:rPr>
              <a:t> no AS "Conexus Baltic Grid" piedalās:</a:t>
            </a:r>
          </a:p>
        </p:txBody>
      </p:sp>
      <p:sp>
        <p:nvSpPr>
          <p:cNvPr id="16" name="TextBox 15">
            <a:extLst>
              <a:ext uri="{FF2B5EF4-FFF2-40B4-BE49-F238E27FC236}">
                <a16:creationId xmlns:a16="http://schemas.microsoft.com/office/drawing/2014/main" id="{68CEC18B-98B1-8342-A4A3-D3164A18B71F}"/>
              </a:ext>
            </a:extLst>
          </p:cNvPr>
          <p:cNvSpPr txBox="1"/>
          <p:nvPr/>
        </p:nvSpPr>
        <p:spPr>
          <a:xfrm>
            <a:off x="6626430" y="2874158"/>
            <a:ext cx="4726379" cy="338554"/>
          </a:xfrm>
          <a:prstGeom prst="rect">
            <a:avLst/>
          </a:prstGeom>
          <a:noFill/>
        </p:spPr>
        <p:txBody>
          <a:bodyPr wrap="square" rtlCol="0">
            <a:spAutoFit/>
          </a:bodyPr>
          <a:lstStyle/>
          <a:p>
            <a:pPr marL="0" indent="0">
              <a:buFont typeface="Arial" panose="020B0604020202020204" pitchFamily="34" charset="0"/>
              <a:buNone/>
            </a:pPr>
            <a:endParaRPr lang="lv-LV" sz="1600" dirty="0"/>
          </a:p>
        </p:txBody>
      </p:sp>
      <p:sp>
        <p:nvSpPr>
          <p:cNvPr id="18" name="TextBox 17">
            <a:extLst>
              <a:ext uri="{FF2B5EF4-FFF2-40B4-BE49-F238E27FC236}">
                <a16:creationId xmlns:a16="http://schemas.microsoft.com/office/drawing/2014/main" id="{BE734643-7B15-6244-8937-5435FE21A9DF}"/>
              </a:ext>
            </a:extLst>
          </p:cNvPr>
          <p:cNvSpPr txBox="1"/>
          <p:nvPr/>
        </p:nvSpPr>
        <p:spPr>
          <a:xfrm>
            <a:off x="6405300" y="1139002"/>
            <a:ext cx="5514109" cy="646331"/>
          </a:xfrm>
          <a:prstGeom prst="rect">
            <a:avLst/>
          </a:prstGeom>
          <a:noFill/>
          <a:ln w="38100">
            <a:noFill/>
          </a:ln>
          <a:effectLst/>
        </p:spPr>
        <p:txBody>
          <a:bodyPr wrap="square" rtlCol="0">
            <a:spAutoFit/>
          </a:bodyPr>
          <a:lstStyle/>
          <a:p>
            <a:pPr marL="0" indent="0" algn="just">
              <a:buFont typeface="Arial" panose="020B0604020202020204" pitchFamily="34" charset="0"/>
              <a:buNone/>
            </a:pPr>
            <a:r>
              <a:rPr lang="en-US" b="1" dirty="0">
                <a:solidFill>
                  <a:schemeClr val="accent2"/>
                </a:solidFill>
              </a:rPr>
              <a:t>The following people from JSC "Conexus Baltic Grid" participate in the </a:t>
            </a:r>
            <a:r>
              <a:rPr lang="lv-LV" b="1" dirty="0">
                <a:solidFill>
                  <a:schemeClr val="accent2"/>
                </a:solidFill>
              </a:rPr>
              <a:t>P</a:t>
            </a:r>
            <a:r>
              <a:rPr lang="en-US" b="1" dirty="0">
                <a:solidFill>
                  <a:schemeClr val="accent2"/>
                </a:solidFill>
              </a:rPr>
              <a:t>re</a:t>
            </a:r>
            <a:r>
              <a:rPr lang="lv-LV" b="1" dirty="0">
                <a:solidFill>
                  <a:schemeClr val="accent2"/>
                </a:solidFill>
              </a:rPr>
              <a:t>-M</a:t>
            </a:r>
            <a:r>
              <a:rPr lang="en-US" b="1" dirty="0" err="1">
                <a:solidFill>
                  <a:schemeClr val="accent2"/>
                </a:solidFill>
              </a:rPr>
              <a:t>eeting</a:t>
            </a:r>
            <a:r>
              <a:rPr lang="lv-LV" b="1" dirty="0">
                <a:solidFill>
                  <a:schemeClr val="accent2"/>
                </a:solidFill>
              </a:rPr>
              <a:t>:</a:t>
            </a:r>
            <a:endParaRPr lang="en-US" b="1" dirty="0">
              <a:solidFill>
                <a:schemeClr val="accent2"/>
              </a:solidFill>
            </a:endParaRPr>
          </a:p>
        </p:txBody>
      </p:sp>
      <p:sp>
        <p:nvSpPr>
          <p:cNvPr id="15" name="TextBox 14">
            <a:extLst>
              <a:ext uri="{FF2B5EF4-FFF2-40B4-BE49-F238E27FC236}">
                <a16:creationId xmlns:a16="http://schemas.microsoft.com/office/drawing/2014/main" id="{69D4E53F-4AB5-47C9-96EA-ACAFE3471907}"/>
              </a:ext>
            </a:extLst>
          </p:cNvPr>
          <p:cNvSpPr txBox="1"/>
          <p:nvPr/>
        </p:nvSpPr>
        <p:spPr>
          <a:xfrm>
            <a:off x="587429" y="1724440"/>
            <a:ext cx="3705336" cy="4124206"/>
          </a:xfrm>
          <a:prstGeom prst="rect">
            <a:avLst/>
          </a:prstGeom>
          <a:noFill/>
          <a:ln w="38100">
            <a:noFill/>
          </a:ln>
          <a:effectLst/>
        </p:spPr>
        <p:txBody>
          <a:bodyPr wrap="square" rtlCol="0">
            <a:spAutoFit/>
          </a:bodyPr>
          <a:lstStyle/>
          <a:p>
            <a:pPr marL="0" indent="0">
              <a:buFont typeface="Arial" panose="020B0604020202020204" pitchFamily="34" charset="0"/>
              <a:buNone/>
            </a:pPr>
            <a:r>
              <a:rPr lang="lv-LV" dirty="0">
                <a:solidFill>
                  <a:schemeClr val="tx1"/>
                </a:solidFill>
              </a:rPr>
              <a:t>Valdes priekšsēdētājs</a:t>
            </a:r>
          </a:p>
          <a:p>
            <a:pPr marL="0" indent="0">
              <a:buFont typeface="Arial" panose="020B0604020202020204" pitchFamily="34" charset="0"/>
              <a:buNone/>
            </a:pPr>
            <a:endParaRPr lang="lv-LV" dirty="0">
              <a:solidFill>
                <a:schemeClr val="tx1"/>
              </a:solidFill>
            </a:endParaRPr>
          </a:p>
          <a:p>
            <a:pPr marL="0" indent="0">
              <a:buFont typeface="Arial" panose="020B0604020202020204" pitchFamily="34" charset="0"/>
              <a:buNone/>
            </a:pPr>
            <a:r>
              <a:rPr lang="lv-LV" dirty="0">
                <a:solidFill>
                  <a:schemeClr val="tx1"/>
                </a:solidFill>
              </a:rPr>
              <a:t>valdes loceklis</a:t>
            </a:r>
          </a:p>
          <a:p>
            <a:pPr marL="0" indent="0">
              <a:buFont typeface="Arial" panose="020B0604020202020204" pitchFamily="34" charset="0"/>
              <a:buNone/>
            </a:pPr>
            <a:endParaRPr lang="lv-LV" dirty="0">
              <a:solidFill>
                <a:schemeClr val="tx1"/>
              </a:solidFill>
            </a:endParaRPr>
          </a:p>
          <a:p>
            <a:pPr marL="0" indent="0">
              <a:buFont typeface="Arial" panose="020B0604020202020204" pitchFamily="34" charset="0"/>
              <a:buNone/>
            </a:pPr>
            <a:r>
              <a:rPr lang="lv-LV" dirty="0">
                <a:solidFill>
                  <a:schemeClr val="tx1"/>
                </a:solidFill>
              </a:rPr>
              <a:t>valdes loceklis</a:t>
            </a:r>
          </a:p>
          <a:p>
            <a:pPr marL="0" indent="0">
              <a:buFont typeface="Arial" panose="020B0604020202020204" pitchFamily="34" charset="0"/>
              <a:buNone/>
            </a:pPr>
            <a:endParaRPr lang="lv-LV" dirty="0">
              <a:solidFill>
                <a:schemeClr val="tx1"/>
              </a:solidFill>
            </a:endParaRPr>
          </a:p>
          <a:p>
            <a:pPr marL="0" indent="0">
              <a:buFont typeface="Arial" panose="020B0604020202020204" pitchFamily="34" charset="0"/>
              <a:buNone/>
            </a:pPr>
            <a:r>
              <a:rPr lang="lv-LV" dirty="0">
                <a:solidFill>
                  <a:schemeClr val="tx1"/>
                </a:solidFill>
              </a:rPr>
              <a:t>Juridiskā departamenta vadītāja</a:t>
            </a:r>
          </a:p>
          <a:p>
            <a:pPr marL="0" indent="0">
              <a:buFont typeface="Arial" panose="020B0604020202020204" pitchFamily="34" charset="0"/>
              <a:buNone/>
            </a:pPr>
            <a:endParaRPr lang="lv-LV" dirty="0">
              <a:solidFill>
                <a:schemeClr val="tx1"/>
              </a:solidFill>
            </a:endParaRPr>
          </a:p>
          <a:p>
            <a:pPr marL="0" indent="0">
              <a:buFont typeface="Arial" panose="020B0604020202020204" pitchFamily="34" charset="0"/>
              <a:buNone/>
            </a:pPr>
            <a:r>
              <a:rPr lang="lv-LV" dirty="0">
                <a:solidFill>
                  <a:schemeClr val="tx1"/>
                </a:solidFill>
              </a:rPr>
              <a:t>Juridiskā departamenta Dokumentu pārvaldības daļas vadītāja</a:t>
            </a:r>
          </a:p>
          <a:p>
            <a:pPr marL="0" indent="0">
              <a:buFont typeface="Arial" panose="020B0604020202020204" pitchFamily="34" charset="0"/>
              <a:buNone/>
            </a:pPr>
            <a:endParaRPr lang="lv-LV" sz="1000" dirty="0">
              <a:solidFill>
                <a:schemeClr val="tx1"/>
              </a:solidFill>
            </a:endParaRPr>
          </a:p>
          <a:p>
            <a:pPr marL="0" indent="0">
              <a:buFont typeface="Arial" panose="020B0604020202020204" pitchFamily="34" charset="0"/>
              <a:buNone/>
            </a:pPr>
            <a:r>
              <a:rPr lang="lv-LV" dirty="0">
                <a:solidFill>
                  <a:schemeClr val="tx1"/>
                </a:solidFill>
              </a:rPr>
              <a:t>Juridiskā departamenta Juridiskās daļas vadītājs</a:t>
            </a:r>
          </a:p>
          <a:p>
            <a:pPr marL="0" indent="0">
              <a:buFont typeface="Arial" panose="020B0604020202020204" pitchFamily="34" charset="0"/>
              <a:buNone/>
            </a:pPr>
            <a:endParaRPr lang="lv-LV" dirty="0">
              <a:solidFill>
                <a:schemeClr val="tx1"/>
              </a:solidFill>
            </a:endParaRPr>
          </a:p>
          <a:p>
            <a:pPr marL="0" indent="0">
              <a:buFont typeface="Arial" panose="020B0604020202020204" pitchFamily="34" charset="0"/>
              <a:buNone/>
            </a:pPr>
            <a:r>
              <a:rPr lang="lv-LV" dirty="0">
                <a:solidFill>
                  <a:schemeClr val="tx1"/>
                </a:solidFill>
              </a:rPr>
              <a:t>Komunikācijas daļas vadītāja</a:t>
            </a:r>
          </a:p>
        </p:txBody>
      </p:sp>
      <p:sp>
        <p:nvSpPr>
          <p:cNvPr id="17" name="Content Placeholder 10">
            <a:extLst>
              <a:ext uri="{FF2B5EF4-FFF2-40B4-BE49-F238E27FC236}">
                <a16:creationId xmlns:a16="http://schemas.microsoft.com/office/drawing/2014/main" id="{89DA4C1B-46F7-44B2-A35C-95CA76533797}"/>
              </a:ext>
            </a:extLst>
          </p:cNvPr>
          <p:cNvSpPr txBox="1">
            <a:spLocks/>
          </p:cNvSpPr>
          <p:nvPr/>
        </p:nvSpPr>
        <p:spPr>
          <a:xfrm>
            <a:off x="6405300" y="1734305"/>
            <a:ext cx="5003782" cy="41143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lv-LV" dirty="0" err="1"/>
              <a:t>Chairperson</a:t>
            </a:r>
            <a:r>
              <a:rPr lang="lv-LV" dirty="0"/>
              <a:t> </a:t>
            </a:r>
            <a:r>
              <a:rPr lang="lv-LV" dirty="0" err="1"/>
              <a:t>of</a:t>
            </a:r>
            <a:r>
              <a:rPr lang="lv-LV" dirty="0"/>
              <a:t> </a:t>
            </a:r>
            <a:r>
              <a:rPr lang="lv-LV" dirty="0" err="1"/>
              <a:t>the</a:t>
            </a:r>
            <a:r>
              <a:rPr lang="lv-LV" dirty="0"/>
              <a:t> </a:t>
            </a:r>
            <a:r>
              <a:rPr lang="lv-LV" dirty="0" err="1"/>
              <a:t>Board</a:t>
            </a:r>
            <a:endParaRPr lang="lv-LV" dirty="0"/>
          </a:p>
          <a:p>
            <a:pPr marL="0" indent="0">
              <a:lnSpc>
                <a:spcPct val="100000"/>
              </a:lnSpc>
              <a:spcBef>
                <a:spcPts val="0"/>
              </a:spcBef>
              <a:buFont typeface="Arial" panose="020B0604020202020204" pitchFamily="34" charset="0"/>
              <a:buNone/>
            </a:pPr>
            <a:endParaRPr lang="lv-LV" dirty="0"/>
          </a:p>
          <a:p>
            <a:pPr marL="0" indent="0">
              <a:lnSpc>
                <a:spcPct val="100000"/>
              </a:lnSpc>
              <a:spcBef>
                <a:spcPts val="0"/>
              </a:spcBef>
              <a:buFont typeface="Arial" panose="020B0604020202020204" pitchFamily="34" charset="0"/>
              <a:buNone/>
            </a:pPr>
            <a:r>
              <a:rPr lang="lv-LV" dirty="0" err="1"/>
              <a:t>Member</a:t>
            </a:r>
            <a:r>
              <a:rPr lang="lv-LV" dirty="0"/>
              <a:t> </a:t>
            </a:r>
            <a:r>
              <a:rPr lang="lv-LV" dirty="0" err="1"/>
              <a:t>of</a:t>
            </a:r>
            <a:r>
              <a:rPr lang="lv-LV" dirty="0"/>
              <a:t> </a:t>
            </a:r>
            <a:r>
              <a:rPr lang="lv-LV" dirty="0" err="1"/>
              <a:t>the</a:t>
            </a:r>
            <a:r>
              <a:rPr lang="lv-LV" dirty="0"/>
              <a:t> </a:t>
            </a:r>
            <a:r>
              <a:rPr lang="lv-LV" dirty="0" err="1"/>
              <a:t>Board</a:t>
            </a:r>
            <a:endParaRPr lang="lv-LV" dirty="0"/>
          </a:p>
          <a:p>
            <a:pPr marL="0" indent="0">
              <a:lnSpc>
                <a:spcPct val="100000"/>
              </a:lnSpc>
              <a:spcBef>
                <a:spcPts val="0"/>
              </a:spcBef>
              <a:buFont typeface="Arial" panose="020B0604020202020204" pitchFamily="34" charset="0"/>
              <a:buNone/>
            </a:pPr>
            <a:endParaRPr lang="lv-LV" dirty="0"/>
          </a:p>
          <a:p>
            <a:pPr marL="0" indent="0">
              <a:lnSpc>
                <a:spcPct val="100000"/>
              </a:lnSpc>
              <a:spcBef>
                <a:spcPts val="0"/>
              </a:spcBef>
              <a:buFont typeface="Arial" panose="020B0604020202020204" pitchFamily="34" charset="0"/>
              <a:buNone/>
            </a:pPr>
            <a:r>
              <a:rPr lang="lv-LV" dirty="0" err="1"/>
              <a:t>Member</a:t>
            </a:r>
            <a:r>
              <a:rPr lang="lv-LV" dirty="0"/>
              <a:t> </a:t>
            </a:r>
            <a:r>
              <a:rPr lang="lv-LV" dirty="0" err="1"/>
              <a:t>of</a:t>
            </a:r>
            <a:r>
              <a:rPr lang="lv-LV" dirty="0"/>
              <a:t> </a:t>
            </a:r>
            <a:r>
              <a:rPr lang="lv-LV" dirty="0" err="1"/>
              <a:t>the</a:t>
            </a:r>
            <a:r>
              <a:rPr lang="lv-LV" dirty="0"/>
              <a:t> </a:t>
            </a:r>
            <a:r>
              <a:rPr lang="lv-LV" dirty="0" err="1"/>
              <a:t>Board</a:t>
            </a:r>
            <a:endParaRPr lang="lv-LV" dirty="0"/>
          </a:p>
          <a:p>
            <a:pPr marL="0" indent="0">
              <a:lnSpc>
                <a:spcPct val="100000"/>
              </a:lnSpc>
              <a:spcBef>
                <a:spcPts val="0"/>
              </a:spcBef>
              <a:buFont typeface="Arial" panose="020B0604020202020204" pitchFamily="34" charset="0"/>
              <a:buNone/>
            </a:pPr>
            <a:endParaRPr lang="lv-LV" dirty="0"/>
          </a:p>
          <a:p>
            <a:pPr marL="0" indent="0">
              <a:lnSpc>
                <a:spcPct val="100000"/>
              </a:lnSpc>
              <a:spcBef>
                <a:spcPts val="0"/>
              </a:spcBef>
              <a:buFont typeface="Arial" panose="020B0604020202020204" pitchFamily="34" charset="0"/>
              <a:buNone/>
            </a:pPr>
            <a:r>
              <a:rPr lang="lv-LV" dirty="0" err="1"/>
              <a:t>Head</a:t>
            </a:r>
            <a:r>
              <a:rPr lang="lv-LV" dirty="0"/>
              <a:t> </a:t>
            </a:r>
            <a:r>
              <a:rPr lang="lv-LV" dirty="0" err="1"/>
              <a:t>of</a:t>
            </a:r>
            <a:r>
              <a:rPr lang="lv-LV" dirty="0"/>
              <a:t> </a:t>
            </a:r>
            <a:r>
              <a:rPr lang="lv-LV" dirty="0" err="1"/>
              <a:t>the</a:t>
            </a:r>
            <a:r>
              <a:rPr lang="lv-LV" dirty="0"/>
              <a:t> </a:t>
            </a:r>
            <a:r>
              <a:rPr lang="lv-LV" dirty="0" err="1"/>
              <a:t>Legal</a:t>
            </a:r>
            <a:r>
              <a:rPr lang="lv-LV" dirty="0"/>
              <a:t> </a:t>
            </a:r>
            <a:r>
              <a:rPr lang="lv-LV" dirty="0" err="1"/>
              <a:t>Department</a:t>
            </a:r>
            <a:r>
              <a:rPr lang="lv-LV" dirty="0"/>
              <a:t>,</a:t>
            </a:r>
          </a:p>
          <a:p>
            <a:pPr marL="0" indent="0">
              <a:lnSpc>
                <a:spcPct val="100000"/>
              </a:lnSpc>
              <a:spcBef>
                <a:spcPts val="0"/>
              </a:spcBef>
              <a:buFont typeface="Arial" panose="020B0604020202020204" pitchFamily="34" charset="0"/>
              <a:buNone/>
            </a:pPr>
            <a:endParaRPr lang="lv-LV" dirty="0"/>
          </a:p>
          <a:p>
            <a:pPr marL="0" indent="0">
              <a:lnSpc>
                <a:spcPct val="100000"/>
              </a:lnSpc>
              <a:spcBef>
                <a:spcPts val="0"/>
              </a:spcBef>
              <a:buFont typeface="Arial" panose="020B0604020202020204" pitchFamily="34" charset="0"/>
              <a:buNone/>
            </a:pPr>
            <a:r>
              <a:rPr lang="lv-LV" dirty="0" err="1"/>
              <a:t>Head</a:t>
            </a:r>
            <a:r>
              <a:rPr lang="lv-LV" dirty="0"/>
              <a:t> </a:t>
            </a:r>
            <a:r>
              <a:rPr lang="lv-LV" dirty="0" err="1"/>
              <a:t>of</a:t>
            </a:r>
            <a:r>
              <a:rPr lang="lv-LV" dirty="0"/>
              <a:t> </a:t>
            </a:r>
            <a:r>
              <a:rPr lang="lv-LV" dirty="0" err="1"/>
              <a:t>the</a:t>
            </a:r>
            <a:r>
              <a:rPr lang="lv-LV" dirty="0"/>
              <a:t> </a:t>
            </a:r>
            <a:r>
              <a:rPr lang="lv-LV" dirty="0" err="1"/>
              <a:t>Document</a:t>
            </a:r>
            <a:r>
              <a:rPr lang="lv-LV" dirty="0"/>
              <a:t> </a:t>
            </a:r>
            <a:r>
              <a:rPr lang="lv-LV" dirty="0" err="1"/>
              <a:t>Management</a:t>
            </a:r>
            <a:r>
              <a:rPr lang="lv-LV" dirty="0"/>
              <a:t> </a:t>
            </a:r>
            <a:r>
              <a:rPr lang="lv-LV" dirty="0" err="1"/>
              <a:t>Division</a:t>
            </a:r>
            <a:r>
              <a:rPr lang="lv-LV" dirty="0"/>
              <a:t> </a:t>
            </a:r>
            <a:r>
              <a:rPr lang="lv-LV" dirty="0" err="1"/>
              <a:t>of</a:t>
            </a:r>
            <a:r>
              <a:rPr lang="lv-LV" dirty="0"/>
              <a:t> </a:t>
            </a:r>
            <a:r>
              <a:rPr lang="lv-LV" dirty="0" err="1"/>
              <a:t>the</a:t>
            </a:r>
            <a:r>
              <a:rPr lang="lv-LV" dirty="0"/>
              <a:t> </a:t>
            </a:r>
            <a:r>
              <a:rPr lang="lv-LV" dirty="0" err="1"/>
              <a:t>Legal</a:t>
            </a:r>
            <a:r>
              <a:rPr lang="lv-LV" dirty="0"/>
              <a:t> </a:t>
            </a:r>
            <a:r>
              <a:rPr lang="lv-LV" dirty="0" err="1"/>
              <a:t>Department</a:t>
            </a:r>
            <a:endParaRPr lang="lv-LV" dirty="0"/>
          </a:p>
          <a:p>
            <a:pPr marL="0" indent="0">
              <a:lnSpc>
                <a:spcPct val="100000"/>
              </a:lnSpc>
              <a:spcBef>
                <a:spcPts val="0"/>
              </a:spcBef>
              <a:buFont typeface="Arial" panose="020B0604020202020204" pitchFamily="34" charset="0"/>
              <a:buNone/>
            </a:pPr>
            <a:endParaRPr lang="lv-LV" sz="1200" dirty="0"/>
          </a:p>
          <a:p>
            <a:pPr marL="0" indent="0">
              <a:lnSpc>
                <a:spcPct val="100000"/>
              </a:lnSpc>
              <a:spcBef>
                <a:spcPts val="0"/>
              </a:spcBef>
              <a:buFont typeface="Arial" panose="020B0604020202020204" pitchFamily="34" charset="0"/>
              <a:buNone/>
            </a:pPr>
            <a:r>
              <a:rPr lang="lv-LV" dirty="0" err="1"/>
              <a:t>Head</a:t>
            </a:r>
            <a:r>
              <a:rPr lang="lv-LV" dirty="0"/>
              <a:t> </a:t>
            </a:r>
            <a:r>
              <a:rPr lang="lv-LV" dirty="0" err="1"/>
              <a:t>of</a:t>
            </a:r>
            <a:r>
              <a:rPr lang="lv-LV" dirty="0"/>
              <a:t> </a:t>
            </a:r>
            <a:r>
              <a:rPr lang="lv-LV" dirty="0" err="1"/>
              <a:t>the</a:t>
            </a:r>
            <a:r>
              <a:rPr lang="lv-LV" dirty="0"/>
              <a:t> </a:t>
            </a:r>
            <a:r>
              <a:rPr lang="lv-LV" dirty="0" err="1"/>
              <a:t>Legal</a:t>
            </a:r>
            <a:r>
              <a:rPr lang="lv-LV" dirty="0"/>
              <a:t> </a:t>
            </a:r>
            <a:r>
              <a:rPr lang="lv-LV" dirty="0" err="1"/>
              <a:t>Division</a:t>
            </a:r>
            <a:r>
              <a:rPr lang="lv-LV" dirty="0"/>
              <a:t> </a:t>
            </a:r>
            <a:r>
              <a:rPr lang="lv-LV" dirty="0" err="1"/>
              <a:t>of</a:t>
            </a:r>
            <a:r>
              <a:rPr lang="lv-LV" dirty="0"/>
              <a:t> </a:t>
            </a:r>
            <a:r>
              <a:rPr lang="lv-LV" dirty="0" err="1"/>
              <a:t>the</a:t>
            </a:r>
            <a:r>
              <a:rPr lang="lv-LV" dirty="0"/>
              <a:t> </a:t>
            </a:r>
            <a:r>
              <a:rPr lang="lv-LV" dirty="0" err="1"/>
              <a:t>Legal</a:t>
            </a:r>
            <a:r>
              <a:rPr lang="lv-LV" dirty="0"/>
              <a:t> </a:t>
            </a:r>
            <a:r>
              <a:rPr lang="lv-LV" dirty="0" err="1"/>
              <a:t>Department</a:t>
            </a:r>
            <a:endParaRPr lang="lv-LV" dirty="0"/>
          </a:p>
          <a:p>
            <a:pPr marL="0" indent="0">
              <a:lnSpc>
                <a:spcPct val="100000"/>
              </a:lnSpc>
              <a:spcBef>
                <a:spcPts val="0"/>
              </a:spcBef>
              <a:buFont typeface="Arial" panose="020B0604020202020204" pitchFamily="34" charset="0"/>
              <a:buNone/>
            </a:pPr>
            <a:endParaRPr lang="lv-LV" dirty="0"/>
          </a:p>
          <a:p>
            <a:pPr marL="0" indent="0">
              <a:lnSpc>
                <a:spcPct val="100000"/>
              </a:lnSpc>
              <a:spcBef>
                <a:spcPts val="0"/>
              </a:spcBef>
              <a:buFont typeface="Arial" panose="020B0604020202020204" pitchFamily="34" charset="0"/>
              <a:buNone/>
            </a:pPr>
            <a:endParaRPr lang="lv-LV" sz="1600" dirty="0"/>
          </a:p>
          <a:p>
            <a:pPr marL="0" indent="0">
              <a:lnSpc>
                <a:spcPct val="100000"/>
              </a:lnSpc>
              <a:spcBef>
                <a:spcPts val="0"/>
              </a:spcBef>
              <a:buFont typeface="Arial" panose="020B0604020202020204" pitchFamily="34" charset="0"/>
              <a:buNone/>
            </a:pPr>
            <a:r>
              <a:rPr lang="lv-LV" dirty="0" err="1"/>
              <a:t>Head</a:t>
            </a:r>
            <a:r>
              <a:rPr lang="lv-LV" dirty="0"/>
              <a:t> </a:t>
            </a:r>
            <a:r>
              <a:rPr lang="lv-LV" dirty="0" err="1"/>
              <a:t>of</a:t>
            </a:r>
            <a:r>
              <a:rPr lang="lv-LV" dirty="0"/>
              <a:t> </a:t>
            </a:r>
            <a:r>
              <a:rPr lang="lv-LV" dirty="0" err="1"/>
              <a:t>the</a:t>
            </a:r>
            <a:r>
              <a:rPr lang="lv-LV" dirty="0"/>
              <a:t> </a:t>
            </a:r>
            <a:r>
              <a:rPr lang="lv-LV" dirty="0" err="1"/>
              <a:t>Communication</a:t>
            </a:r>
            <a:r>
              <a:rPr lang="lv-LV" dirty="0"/>
              <a:t> </a:t>
            </a:r>
            <a:r>
              <a:rPr lang="lv-LV" dirty="0" err="1"/>
              <a:t>Division</a:t>
            </a:r>
            <a:endParaRPr lang="lv-LV" dirty="0"/>
          </a:p>
          <a:p>
            <a:pPr marL="0" indent="0">
              <a:buFont typeface="Arial" panose="020B0604020202020204" pitchFamily="34" charset="0"/>
              <a:buNone/>
            </a:pPr>
            <a:endParaRPr lang="lv-LV" sz="1200" dirty="0">
              <a:solidFill>
                <a:schemeClr val="tx1"/>
              </a:solidFill>
            </a:endParaRPr>
          </a:p>
          <a:p>
            <a:pPr marL="0" indent="0">
              <a:buFont typeface="Arial" panose="020B0604020202020204" pitchFamily="34" charset="0"/>
              <a:buNone/>
            </a:pPr>
            <a:endParaRPr lang="lv-LV" sz="1200" dirty="0">
              <a:solidFill>
                <a:schemeClr val="tx1"/>
              </a:solidFill>
            </a:endParaRPr>
          </a:p>
        </p:txBody>
      </p:sp>
      <p:sp>
        <p:nvSpPr>
          <p:cNvPr id="24" name="TextBox 23">
            <a:extLst>
              <a:ext uri="{FF2B5EF4-FFF2-40B4-BE49-F238E27FC236}">
                <a16:creationId xmlns:a16="http://schemas.microsoft.com/office/drawing/2014/main" id="{AB0F380D-5D35-456C-8A2C-1E7495F46982}"/>
              </a:ext>
            </a:extLst>
          </p:cNvPr>
          <p:cNvSpPr txBox="1"/>
          <p:nvPr/>
        </p:nvSpPr>
        <p:spPr>
          <a:xfrm>
            <a:off x="4292765" y="1730507"/>
            <a:ext cx="1972237" cy="4124206"/>
          </a:xfrm>
          <a:prstGeom prst="rect">
            <a:avLst/>
          </a:prstGeom>
          <a:noFill/>
          <a:ln w="38100">
            <a:noFill/>
          </a:ln>
          <a:effectLst/>
        </p:spPr>
        <p:txBody>
          <a:bodyPr wrap="square" rtlCol="0">
            <a:spAutoFit/>
          </a:bodyPr>
          <a:lstStyle/>
          <a:p>
            <a:pPr marL="0" indent="0">
              <a:buFont typeface="Arial" panose="020B0604020202020204" pitchFamily="34" charset="0"/>
              <a:buNone/>
            </a:pPr>
            <a:r>
              <a:rPr lang="lv-LV" b="1" dirty="0">
                <a:solidFill>
                  <a:schemeClr val="tx1"/>
                </a:solidFill>
              </a:rPr>
              <a:t>Uldis Bariss</a:t>
            </a:r>
          </a:p>
          <a:p>
            <a:pPr marL="0" indent="0">
              <a:buFont typeface="Arial" panose="020B0604020202020204" pitchFamily="34" charset="0"/>
              <a:buNone/>
            </a:pPr>
            <a:endParaRPr lang="lv-LV" dirty="0">
              <a:solidFill>
                <a:schemeClr val="tx1"/>
              </a:solidFill>
            </a:endParaRPr>
          </a:p>
          <a:p>
            <a:pPr marL="0" indent="0">
              <a:buFont typeface="Arial" panose="020B0604020202020204" pitchFamily="34" charset="0"/>
              <a:buNone/>
            </a:pPr>
            <a:r>
              <a:rPr lang="lv-LV" b="1" dirty="0">
                <a:solidFill>
                  <a:schemeClr val="tx1"/>
                </a:solidFill>
              </a:rPr>
              <a:t>Mārtiņš Gode</a:t>
            </a:r>
          </a:p>
          <a:p>
            <a:pPr marL="0" indent="0">
              <a:buFont typeface="Arial" panose="020B0604020202020204" pitchFamily="34" charset="0"/>
              <a:buNone/>
            </a:pPr>
            <a:endParaRPr lang="lv-LV" b="1" dirty="0">
              <a:solidFill>
                <a:schemeClr val="tx1"/>
              </a:solidFill>
            </a:endParaRPr>
          </a:p>
          <a:p>
            <a:pPr marL="0" indent="0">
              <a:buFont typeface="Arial" panose="020B0604020202020204" pitchFamily="34" charset="0"/>
              <a:buNone/>
            </a:pPr>
            <a:r>
              <a:rPr lang="lv-LV" b="1" dirty="0">
                <a:solidFill>
                  <a:schemeClr val="tx1"/>
                </a:solidFill>
              </a:rPr>
              <a:t>Gints Freibergs</a:t>
            </a:r>
          </a:p>
          <a:p>
            <a:pPr marL="0" indent="0">
              <a:buFont typeface="Arial" panose="020B0604020202020204" pitchFamily="34" charset="0"/>
              <a:buNone/>
            </a:pPr>
            <a:endParaRPr lang="lv-LV" b="1" dirty="0"/>
          </a:p>
          <a:p>
            <a:pPr marL="0" indent="0">
              <a:buFont typeface="Arial" panose="020B0604020202020204" pitchFamily="34" charset="0"/>
              <a:buNone/>
            </a:pPr>
            <a:r>
              <a:rPr lang="lv-LV" b="1" dirty="0">
                <a:solidFill>
                  <a:schemeClr val="tx1"/>
                </a:solidFill>
              </a:rPr>
              <a:t>Solveiga Odereiko</a:t>
            </a:r>
          </a:p>
          <a:p>
            <a:pPr marL="0" indent="0">
              <a:buFont typeface="Arial" panose="020B0604020202020204" pitchFamily="34" charset="0"/>
              <a:buNone/>
            </a:pPr>
            <a:endParaRPr lang="lv-LV" b="1" dirty="0">
              <a:solidFill>
                <a:schemeClr val="tx1"/>
              </a:solidFill>
            </a:endParaRPr>
          </a:p>
          <a:p>
            <a:pPr marL="0" indent="0">
              <a:buFont typeface="Arial" panose="020B0604020202020204" pitchFamily="34" charset="0"/>
              <a:buNone/>
            </a:pPr>
            <a:endParaRPr lang="lv-LV" b="1" dirty="0">
              <a:solidFill>
                <a:schemeClr val="tx1"/>
              </a:solidFill>
            </a:endParaRPr>
          </a:p>
          <a:p>
            <a:pPr marL="0" indent="0">
              <a:buFont typeface="Arial" panose="020B0604020202020204" pitchFamily="34" charset="0"/>
              <a:buNone/>
            </a:pPr>
            <a:r>
              <a:rPr lang="lv-LV" b="1" dirty="0">
                <a:solidFill>
                  <a:schemeClr val="tx1"/>
                </a:solidFill>
              </a:rPr>
              <a:t>Elvīra Atvara</a:t>
            </a:r>
            <a:endParaRPr lang="lv-LV" sz="1000" dirty="0">
              <a:solidFill>
                <a:schemeClr val="tx1"/>
              </a:solidFill>
            </a:endParaRPr>
          </a:p>
          <a:p>
            <a:pPr marL="0" indent="0">
              <a:buFont typeface="Arial" panose="020B0604020202020204" pitchFamily="34" charset="0"/>
              <a:buNone/>
            </a:pPr>
            <a:endParaRPr lang="lv-LV" b="1" dirty="0">
              <a:solidFill>
                <a:schemeClr val="tx1"/>
              </a:solidFill>
            </a:endParaRPr>
          </a:p>
          <a:p>
            <a:pPr marL="0" indent="0">
              <a:buFont typeface="Arial" panose="020B0604020202020204" pitchFamily="34" charset="0"/>
              <a:buNone/>
            </a:pPr>
            <a:endParaRPr lang="lv-LV" sz="1000" b="1" dirty="0"/>
          </a:p>
          <a:p>
            <a:pPr marL="0" indent="0">
              <a:buFont typeface="Arial" panose="020B0604020202020204" pitchFamily="34" charset="0"/>
              <a:buNone/>
            </a:pPr>
            <a:r>
              <a:rPr lang="lv-LV" b="1" dirty="0">
                <a:solidFill>
                  <a:schemeClr val="tx1"/>
                </a:solidFill>
              </a:rPr>
              <a:t>Normunds Čižiks</a:t>
            </a:r>
          </a:p>
          <a:p>
            <a:pPr marL="0" indent="0">
              <a:buFont typeface="Arial" panose="020B0604020202020204" pitchFamily="34" charset="0"/>
              <a:buNone/>
            </a:pPr>
            <a:endParaRPr lang="lv-LV" b="1" dirty="0">
              <a:solidFill>
                <a:schemeClr val="tx1"/>
              </a:solidFill>
            </a:endParaRPr>
          </a:p>
          <a:p>
            <a:pPr marL="0" indent="0">
              <a:buFont typeface="Arial" panose="020B0604020202020204" pitchFamily="34" charset="0"/>
              <a:buNone/>
            </a:pPr>
            <a:r>
              <a:rPr lang="lv-LV" b="1" dirty="0">
                <a:solidFill>
                  <a:schemeClr val="tx1"/>
                </a:solidFill>
              </a:rPr>
              <a:t>Dace Baltābola</a:t>
            </a:r>
            <a:endParaRPr lang="lv-LV" dirty="0">
              <a:solidFill>
                <a:schemeClr val="tx1"/>
              </a:solidFill>
            </a:endParaRPr>
          </a:p>
        </p:txBody>
      </p:sp>
    </p:spTree>
    <p:extLst>
      <p:ext uri="{BB962C8B-B14F-4D97-AF65-F5344CB8AC3E}">
        <p14:creationId xmlns:p14="http://schemas.microsoft.com/office/powerpoint/2010/main" val="386127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30</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15306" y="665873"/>
            <a:ext cx="9525228" cy="338554"/>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171451" y="791948"/>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4" name="Content Placeholder 1">
            <a:extLst>
              <a:ext uri="{FF2B5EF4-FFF2-40B4-BE49-F238E27FC236}">
                <a16:creationId xmlns:a16="http://schemas.microsoft.com/office/drawing/2014/main" id="{72AE367C-16B4-42BF-BB4A-437F875688E5}"/>
              </a:ext>
            </a:extLst>
          </p:cNvPr>
          <p:cNvSpPr txBox="1">
            <a:spLocks/>
          </p:cNvSpPr>
          <p:nvPr/>
        </p:nvSpPr>
        <p:spPr>
          <a:xfrm>
            <a:off x="565252" y="1688988"/>
            <a:ext cx="3846311" cy="4238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171450" indent="-17145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2pPr>
            <a:lvl3pPr marL="541338" indent="-17145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982663"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347788" indent="-17145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endParaRPr lang="lv-LV" sz="1600" dirty="0">
              <a:solidFill>
                <a:schemeClr val="tx1"/>
              </a:solidFill>
            </a:endParaRPr>
          </a:p>
          <a:p>
            <a:pPr algn="ctr">
              <a:lnSpc>
                <a:spcPct val="100000"/>
              </a:lnSpc>
              <a:spcBef>
                <a:spcPts val="0"/>
              </a:spcBef>
            </a:pPr>
            <a:endParaRPr lang="lv-LV" sz="1600" dirty="0">
              <a:solidFill>
                <a:schemeClr val="tx1"/>
              </a:solidFill>
            </a:endParaRPr>
          </a:p>
          <a:p>
            <a:r>
              <a:rPr lang="lv-LV" sz="1200" b="1" cap="all" dirty="0">
                <a:solidFill>
                  <a:schemeClr val="accent1"/>
                </a:solidFill>
              </a:rPr>
              <a:t>                     </a:t>
            </a:r>
            <a:r>
              <a:rPr lang="lv-LV" sz="1200" b="1" cap="all" dirty="0" err="1">
                <a:solidFill>
                  <a:schemeClr val="accent1"/>
                </a:solidFill>
              </a:rPr>
              <a:t>Yukiko</a:t>
            </a:r>
            <a:r>
              <a:rPr lang="lv-LV" sz="1200" b="1" cap="all" dirty="0">
                <a:solidFill>
                  <a:schemeClr val="accent1"/>
                </a:solidFill>
              </a:rPr>
              <a:t> </a:t>
            </a:r>
            <a:r>
              <a:rPr lang="lv-LV" sz="1200" b="1" cap="all" dirty="0" err="1">
                <a:solidFill>
                  <a:schemeClr val="accent1"/>
                </a:solidFill>
              </a:rPr>
              <a:t>Fujii</a:t>
            </a:r>
            <a:endParaRPr lang="lv-LV" sz="1200" b="1" cap="all" dirty="0">
              <a:solidFill>
                <a:schemeClr val="accent1"/>
              </a:solidFill>
            </a:endParaRPr>
          </a:p>
          <a:p>
            <a:endParaRPr lang="lv-LV" sz="1600" dirty="0">
              <a:solidFill>
                <a:schemeClr val="tx1"/>
              </a:solidFill>
            </a:endParaRPr>
          </a:p>
          <a:p>
            <a:pPr algn="just">
              <a:lnSpc>
                <a:spcPct val="100000"/>
              </a:lnSpc>
              <a:spcBef>
                <a:spcPts val="0"/>
              </a:spcBef>
            </a:pPr>
            <a:endParaRPr lang="lv-LV" sz="1200" dirty="0">
              <a:solidFill>
                <a:schemeClr val="tx1"/>
              </a:solidFill>
            </a:endParaRPr>
          </a:p>
        </p:txBody>
      </p:sp>
      <p:sp>
        <p:nvSpPr>
          <p:cNvPr id="17" name="Content Placeholder 1">
            <a:extLst>
              <a:ext uri="{FF2B5EF4-FFF2-40B4-BE49-F238E27FC236}">
                <a16:creationId xmlns:a16="http://schemas.microsoft.com/office/drawing/2014/main" id="{53E6D54A-9BEC-4514-AF0E-15084D0BBF8A}"/>
              </a:ext>
            </a:extLst>
          </p:cNvPr>
          <p:cNvSpPr>
            <a:spLocks noGrp="1"/>
          </p:cNvSpPr>
          <p:nvPr>
            <p:ph sz="half" idx="1"/>
          </p:nvPr>
        </p:nvSpPr>
        <p:spPr>
          <a:xfrm>
            <a:off x="3369878" y="1043576"/>
            <a:ext cx="8595015" cy="5133841"/>
          </a:xfrm>
        </p:spPr>
        <p:txBody>
          <a:bodyPr>
            <a:noAutofit/>
          </a:bodyPr>
          <a:lstStyle/>
          <a:p>
            <a:pPr marL="0" indent="0">
              <a:lnSpc>
                <a:spcPct val="100000"/>
              </a:lnSpc>
              <a:spcBef>
                <a:spcPts val="0"/>
              </a:spcBef>
              <a:spcAft>
                <a:spcPts val="600"/>
              </a:spcAft>
              <a:buNone/>
            </a:pPr>
            <a:r>
              <a:rPr lang="lv-LV" sz="1200" b="1" dirty="0">
                <a:solidFill>
                  <a:schemeClr val="accent1"/>
                </a:solidFill>
              </a:rPr>
              <a:t>DARBA PIEREDZE  / WORK EXPIERENCE</a:t>
            </a:r>
          </a:p>
          <a:p>
            <a:pPr>
              <a:lnSpc>
                <a:spcPct val="100000"/>
              </a:lnSpc>
              <a:spcBef>
                <a:spcPts val="0"/>
              </a:spcBef>
              <a:spcAft>
                <a:spcPts val="600"/>
              </a:spcAft>
            </a:pPr>
            <a:r>
              <a:rPr lang="lv-LV" sz="1300" b="1" dirty="0">
                <a:solidFill>
                  <a:schemeClr val="tx1"/>
                </a:solidFill>
              </a:rPr>
              <a:t>Kopš / </a:t>
            </a:r>
            <a:r>
              <a:rPr lang="lv-LV" sz="1300" b="1" dirty="0" err="1">
                <a:solidFill>
                  <a:schemeClr val="tx1"/>
                </a:solidFill>
              </a:rPr>
              <a:t>Since</a:t>
            </a:r>
            <a:r>
              <a:rPr lang="lv-LV" sz="1300" b="1" dirty="0">
                <a:solidFill>
                  <a:schemeClr val="tx1"/>
                </a:solidFill>
              </a:rPr>
              <a:t> 2019	</a:t>
            </a:r>
            <a:r>
              <a:rPr lang="lv-LV" sz="1300" dirty="0">
                <a:solidFill>
                  <a:schemeClr val="tx1"/>
                </a:solidFill>
              </a:rPr>
              <a:t>MM </a:t>
            </a:r>
            <a:r>
              <a:rPr lang="lv-LV" sz="1300" dirty="0" err="1">
                <a:solidFill>
                  <a:schemeClr val="tx1"/>
                </a:solidFill>
              </a:rPr>
              <a:t>Capital</a:t>
            </a:r>
            <a:r>
              <a:rPr lang="lv-LV" sz="1300" dirty="0">
                <a:solidFill>
                  <a:schemeClr val="tx1"/>
                </a:solidFill>
              </a:rPr>
              <a:t> </a:t>
            </a:r>
            <a:r>
              <a:rPr lang="lv-LV" sz="1300" dirty="0" err="1">
                <a:solidFill>
                  <a:schemeClr val="tx1"/>
                </a:solidFill>
              </a:rPr>
              <a:t>Partners</a:t>
            </a:r>
            <a:r>
              <a:rPr lang="lv-LV" sz="1300" dirty="0">
                <a:solidFill>
                  <a:schemeClr val="tx1"/>
                </a:solidFill>
              </a:rPr>
              <a:t> Co., Ltd. – finanšu direktore (Tokija) / CFO (</a:t>
            </a:r>
            <a:r>
              <a:rPr lang="lv-LV" sz="1300" dirty="0" err="1">
                <a:solidFill>
                  <a:schemeClr val="tx1"/>
                </a:solidFill>
              </a:rPr>
              <a:t>Tokyo</a:t>
            </a:r>
            <a:r>
              <a:rPr lang="lv-LV" sz="1300" dirty="0">
                <a:solidFill>
                  <a:schemeClr val="tx1"/>
                </a:solidFill>
              </a:rPr>
              <a:t>)</a:t>
            </a:r>
          </a:p>
          <a:p>
            <a:pPr>
              <a:lnSpc>
                <a:spcPct val="100000"/>
              </a:lnSpc>
              <a:spcBef>
                <a:spcPts val="0"/>
              </a:spcBef>
            </a:pPr>
            <a:r>
              <a:rPr lang="lv-LV" sz="1300" b="1" dirty="0">
                <a:solidFill>
                  <a:schemeClr val="tx1"/>
                </a:solidFill>
              </a:rPr>
              <a:t>2017 – 2018 	</a:t>
            </a:r>
            <a:r>
              <a:rPr lang="lv-LV" sz="1300" dirty="0" err="1">
                <a:solidFill>
                  <a:schemeClr val="tx1"/>
                </a:solidFill>
              </a:rPr>
              <a:t>Marubeni</a:t>
            </a:r>
            <a:r>
              <a:rPr lang="lv-LV" sz="1300" dirty="0">
                <a:solidFill>
                  <a:schemeClr val="tx1"/>
                </a:solidFill>
              </a:rPr>
              <a:t> </a:t>
            </a:r>
            <a:r>
              <a:rPr lang="lv-LV" sz="1300" dirty="0" err="1">
                <a:solidFill>
                  <a:schemeClr val="tx1"/>
                </a:solidFill>
              </a:rPr>
              <a:t>Corporation</a:t>
            </a:r>
            <a:r>
              <a:rPr lang="lv-LV" sz="1300" dirty="0">
                <a:solidFill>
                  <a:schemeClr val="tx1"/>
                </a:solidFill>
              </a:rPr>
              <a:t> – </a:t>
            </a:r>
            <a:r>
              <a:rPr lang="lv-LV" sz="1300" dirty="0"/>
              <a:t>ģenerāldirektore, Rūpnīcu iekārtu aktīvu pārvaldības sektors, Enerģētikas</a:t>
            </a:r>
          </a:p>
          <a:p>
            <a:pPr marL="0" indent="0">
              <a:lnSpc>
                <a:spcPct val="100000"/>
              </a:lnSpc>
              <a:spcBef>
                <a:spcPts val="0"/>
              </a:spcBef>
              <a:spcAft>
                <a:spcPts val="600"/>
              </a:spcAft>
              <a:buNone/>
            </a:pPr>
            <a:r>
              <a:rPr lang="lv-LV" sz="1300" dirty="0"/>
              <a:t>                                                daļa (Tokija) / </a:t>
            </a:r>
            <a:r>
              <a:rPr lang="en-US" sz="1300" dirty="0"/>
              <a:t>General Manager, Plant Asset Management</a:t>
            </a:r>
            <a:r>
              <a:rPr lang="lv-LV" sz="1300" dirty="0"/>
              <a:t> </a:t>
            </a:r>
            <a:r>
              <a:rPr lang="en-US" sz="1300" dirty="0"/>
              <a:t>Section, Power Division </a:t>
            </a:r>
            <a:r>
              <a:rPr lang="lv-LV" sz="1300" dirty="0"/>
              <a:t>(</a:t>
            </a:r>
            <a:r>
              <a:rPr lang="lv-LV" sz="1300" dirty="0" err="1"/>
              <a:t>Tokyo</a:t>
            </a:r>
            <a:r>
              <a:rPr lang="lv-LV" sz="1300" dirty="0"/>
              <a:t>)</a:t>
            </a:r>
          </a:p>
          <a:p>
            <a:pPr>
              <a:lnSpc>
                <a:spcPct val="100000"/>
              </a:lnSpc>
              <a:spcBef>
                <a:spcPts val="0"/>
              </a:spcBef>
            </a:pPr>
            <a:r>
              <a:rPr lang="lv-LV" sz="1300" b="1" dirty="0">
                <a:solidFill>
                  <a:schemeClr val="tx1"/>
                </a:solidFill>
              </a:rPr>
              <a:t>2013 – 2016	</a:t>
            </a:r>
            <a:r>
              <a:rPr lang="lv-LV" sz="1300" dirty="0" err="1">
                <a:solidFill>
                  <a:schemeClr val="tx1"/>
                </a:solidFill>
              </a:rPr>
              <a:t>Marubeni</a:t>
            </a:r>
            <a:r>
              <a:rPr lang="lv-LV" sz="1300" dirty="0">
                <a:solidFill>
                  <a:schemeClr val="tx1"/>
                </a:solidFill>
              </a:rPr>
              <a:t> </a:t>
            </a:r>
            <a:r>
              <a:rPr lang="lv-LV" sz="1300" dirty="0" err="1">
                <a:solidFill>
                  <a:schemeClr val="tx1"/>
                </a:solidFill>
              </a:rPr>
              <a:t>Corporation</a:t>
            </a:r>
            <a:r>
              <a:rPr lang="lv-LV" sz="1300" dirty="0">
                <a:solidFill>
                  <a:schemeClr val="tx1"/>
                </a:solidFill>
              </a:rPr>
              <a:t> – </a:t>
            </a:r>
            <a:r>
              <a:rPr lang="lv-LV" sz="1300" dirty="0"/>
              <a:t>ģenerāldirektora vietniece, Transporta infrastruktūras departamenta</a:t>
            </a:r>
          </a:p>
          <a:p>
            <a:pPr marL="0" indent="0">
              <a:lnSpc>
                <a:spcPct val="100000"/>
              </a:lnSpc>
              <a:spcBef>
                <a:spcPts val="0"/>
              </a:spcBef>
              <a:buNone/>
            </a:pPr>
            <a:r>
              <a:rPr lang="lv-LV" sz="1300" dirty="0"/>
              <a:t>                                                Investīciju grupa (Tokija) / </a:t>
            </a:r>
            <a:r>
              <a:rPr lang="lv-LV" sz="1300" dirty="0" err="1"/>
              <a:t>Deputy</a:t>
            </a:r>
            <a:r>
              <a:rPr lang="lv-LV" sz="1300" dirty="0"/>
              <a:t> </a:t>
            </a:r>
            <a:r>
              <a:rPr lang="en-US" sz="1300" dirty="0"/>
              <a:t>General Manager, Investment</a:t>
            </a:r>
            <a:r>
              <a:rPr lang="lv-LV" sz="1300" dirty="0"/>
              <a:t> </a:t>
            </a:r>
            <a:r>
              <a:rPr lang="en-US" sz="1300" dirty="0"/>
              <a:t>team in Transport Infrastructure </a:t>
            </a:r>
            <a:endParaRPr lang="lv-LV" sz="1300" dirty="0"/>
          </a:p>
          <a:p>
            <a:pPr marL="0" indent="0">
              <a:lnSpc>
                <a:spcPct val="100000"/>
              </a:lnSpc>
              <a:spcBef>
                <a:spcPts val="0"/>
              </a:spcBef>
              <a:spcAft>
                <a:spcPts val="600"/>
              </a:spcAft>
              <a:buNone/>
            </a:pPr>
            <a:r>
              <a:rPr lang="lv-LV" sz="1300" dirty="0"/>
              <a:t>                                                </a:t>
            </a:r>
            <a:r>
              <a:rPr lang="en-US" sz="1300" dirty="0"/>
              <a:t>Dep</a:t>
            </a:r>
            <a:r>
              <a:rPr lang="lv-LV" sz="1300" dirty="0"/>
              <a:t>artament</a:t>
            </a:r>
            <a:r>
              <a:rPr lang="en-US" sz="1300" dirty="0"/>
              <a:t> </a:t>
            </a:r>
            <a:r>
              <a:rPr lang="lv-LV" sz="1300" dirty="0"/>
              <a:t>(</a:t>
            </a:r>
            <a:r>
              <a:rPr lang="lv-LV" sz="1300" dirty="0" err="1"/>
              <a:t>Tokyo</a:t>
            </a:r>
            <a:r>
              <a:rPr lang="lv-LV" sz="1300" dirty="0"/>
              <a:t>)</a:t>
            </a:r>
          </a:p>
          <a:p>
            <a:pPr>
              <a:lnSpc>
                <a:spcPct val="100000"/>
              </a:lnSpc>
              <a:spcBef>
                <a:spcPts val="0"/>
              </a:spcBef>
            </a:pPr>
            <a:r>
              <a:rPr lang="lv-LV" sz="1300" b="1" dirty="0">
                <a:solidFill>
                  <a:schemeClr val="tx1"/>
                </a:solidFill>
              </a:rPr>
              <a:t>2010 – 2012	</a:t>
            </a:r>
            <a:r>
              <a:rPr lang="en-US" sz="1300" dirty="0"/>
              <a:t>CFMC Management Company </a:t>
            </a:r>
            <a:r>
              <a:rPr lang="lv-LV" sz="1300" dirty="0"/>
              <a:t>- Finanšu un komercdarbības vadītāja (Sidneja) / </a:t>
            </a:r>
            <a:r>
              <a:rPr lang="en-US" sz="1300" dirty="0"/>
              <a:t>Financial and </a:t>
            </a:r>
            <a:endParaRPr lang="lv-LV" sz="1300" dirty="0"/>
          </a:p>
          <a:p>
            <a:pPr marL="0" indent="0">
              <a:lnSpc>
                <a:spcPct val="100000"/>
              </a:lnSpc>
              <a:spcBef>
                <a:spcPts val="0"/>
              </a:spcBef>
              <a:spcAft>
                <a:spcPts val="600"/>
              </a:spcAft>
              <a:buNone/>
            </a:pPr>
            <a:r>
              <a:rPr lang="lv-LV" sz="1300" dirty="0"/>
              <a:t>                                                </a:t>
            </a:r>
            <a:r>
              <a:rPr lang="en-US" sz="1300" dirty="0"/>
              <a:t>Commercial Manager (Sydney) </a:t>
            </a:r>
            <a:r>
              <a:rPr lang="lv-LV" sz="1300" dirty="0">
                <a:solidFill>
                  <a:schemeClr val="tx1"/>
                </a:solidFill>
              </a:rPr>
              <a:t>	</a:t>
            </a:r>
          </a:p>
          <a:p>
            <a:pPr>
              <a:lnSpc>
                <a:spcPct val="100000"/>
              </a:lnSpc>
              <a:spcBef>
                <a:spcPts val="0"/>
              </a:spcBef>
            </a:pPr>
            <a:r>
              <a:rPr lang="lv-LV" sz="1300" b="1" dirty="0">
                <a:solidFill>
                  <a:schemeClr val="tx1"/>
                </a:solidFill>
              </a:rPr>
              <a:t>2008 – 2009	</a:t>
            </a:r>
            <a:r>
              <a:rPr lang="lv-LV" sz="1300" dirty="0" err="1">
                <a:solidFill>
                  <a:schemeClr val="tx1"/>
                </a:solidFill>
              </a:rPr>
              <a:t>Marubeni</a:t>
            </a:r>
            <a:r>
              <a:rPr lang="lv-LV" sz="1300" dirty="0">
                <a:solidFill>
                  <a:schemeClr val="tx1"/>
                </a:solidFill>
              </a:rPr>
              <a:t> </a:t>
            </a:r>
            <a:r>
              <a:rPr lang="lv-LV" sz="1300" dirty="0" err="1">
                <a:solidFill>
                  <a:schemeClr val="tx1"/>
                </a:solidFill>
              </a:rPr>
              <a:t>Corporation</a:t>
            </a:r>
            <a:r>
              <a:rPr lang="lv-LV" sz="1300" dirty="0">
                <a:solidFill>
                  <a:schemeClr val="tx1"/>
                </a:solidFill>
              </a:rPr>
              <a:t> – </a:t>
            </a:r>
            <a:r>
              <a:rPr lang="lv-LV" sz="1300" dirty="0"/>
              <a:t>vadītāja, Transporta infrastruktūras departamenta Investīciju grupa </a:t>
            </a:r>
          </a:p>
          <a:p>
            <a:pPr marL="0" indent="0">
              <a:lnSpc>
                <a:spcPct val="100000"/>
              </a:lnSpc>
              <a:spcBef>
                <a:spcPts val="0"/>
              </a:spcBef>
              <a:spcAft>
                <a:spcPts val="600"/>
              </a:spcAft>
              <a:buNone/>
            </a:pPr>
            <a:r>
              <a:rPr lang="lv-LV" sz="1300" dirty="0"/>
              <a:t>                                                (Tokija) / </a:t>
            </a:r>
            <a:r>
              <a:rPr lang="en-US" sz="1300" dirty="0"/>
              <a:t>Manager, Investment</a:t>
            </a:r>
            <a:r>
              <a:rPr lang="lv-LV" sz="1300" dirty="0"/>
              <a:t> </a:t>
            </a:r>
            <a:r>
              <a:rPr lang="en-US" sz="1300" dirty="0"/>
              <a:t>team in Transport Infrastructure Dep</a:t>
            </a:r>
            <a:r>
              <a:rPr lang="lv-LV" sz="1300" dirty="0"/>
              <a:t>artament</a:t>
            </a:r>
            <a:r>
              <a:rPr lang="en-US" sz="1300" dirty="0"/>
              <a:t> </a:t>
            </a:r>
            <a:r>
              <a:rPr lang="lv-LV" sz="1300" dirty="0"/>
              <a:t>(</a:t>
            </a:r>
            <a:r>
              <a:rPr lang="lv-LV" sz="1300" dirty="0" err="1"/>
              <a:t>Tokyo</a:t>
            </a:r>
            <a:r>
              <a:rPr lang="lv-LV" sz="1300" dirty="0"/>
              <a:t>)</a:t>
            </a:r>
          </a:p>
          <a:p>
            <a:pPr>
              <a:lnSpc>
                <a:spcPct val="100000"/>
              </a:lnSpc>
              <a:spcBef>
                <a:spcPts val="0"/>
              </a:spcBef>
            </a:pPr>
            <a:r>
              <a:rPr lang="lv-LV" sz="1300" b="1" dirty="0">
                <a:solidFill>
                  <a:schemeClr val="tx1"/>
                </a:solidFill>
              </a:rPr>
              <a:t>2004 – 2007	</a:t>
            </a:r>
            <a:r>
              <a:rPr lang="lv-LV" sz="1300" dirty="0" err="1">
                <a:solidFill>
                  <a:schemeClr val="tx1"/>
                </a:solidFill>
              </a:rPr>
              <a:t>Marubeni</a:t>
            </a:r>
            <a:r>
              <a:rPr lang="lv-LV" sz="1300" dirty="0">
                <a:solidFill>
                  <a:schemeClr val="tx1"/>
                </a:solidFill>
              </a:rPr>
              <a:t> </a:t>
            </a:r>
            <a:r>
              <a:rPr lang="lv-LV" sz="1300" dirty="0" err="1">
                <a:solidFill>
                  <a:schemeClr val="tx1"/>
                </a:solidFill>
              </a:rPr>
              <a:t>Corporation</a:t>
            </a:r>
            <a:r>
              <a:rPr lang="lv-LV" sz="1300" dirty="0">
                <a:solidFill>
                  <a:schemeClr val="tx1"/>
                </a:solidFill>
              </a:rPr>
              <a:t> – </a:t>
            </a:r>
            <a:r>
              <a:rPr lang="lv-LV" sz="1300" dirty="0"/>
              <a:t>vadītāja, Finanšu departamenta Strukturēto finanšu grupa (Tokija) / </a:t>
            </a:r>
          </a:p>
          <a:p>
            <a:pPr marL="0" indent="0">
              <a:lnSpc>
                <a:spcPct val="100000"/>
              </a:lnSpc>
              <a:spcBef>
                <a:spcPts val="0"/>
              </a:spcBef>
              <a:spcAft>
                <a:spcPts val="600"/>
              </a:spcAft>
              <a:buNone/>
            </a:pPr>
            <a:r>
              <a:rPr lang="lv-LV" sz="1300" dirty="0"/>
              <a:t>                                                </a:t>
            </a:r>
            <a:r>
              <a:rPr lang="en-US" sz="1300" dirty="0"/>
              <a:t>Manager, Structured Finance team in Finance  Dep</a:t>
            </a:r>
            <a:r>
              <a:rPr lang="lv-LV" sz="1300" dirty="0"/>
              <a:t>artament (</a:t>
            </a:r>
            <a:r>
              <a:rPr lang="lv-LV" sz="1300" dirty="0" err="1"/>
              <a:t>Tokyo</a:t>
            </a:r>
            <a:r>
              <a:rPr lang="lv-LV" sz="1300" dirty="0"/>
              <a:t>)</a:t>
            </a:r>
          </a:p>
          <a:p>
            <a:pPr>
              <a:lnSpc>
                <a:spcPct val="100000"/>
              </a:lnSpc>
              <a:spcBef>
                <a:spcPts val="0"/>
              </a:spcBef>
            </a:pPr>
            <a:r>
              <a:rPr lang="lv-LV" sz="1400" b="1" dirty="0">
                <a:solidFill>
                  <a:schemeClr val="tx1"/>
                </a:solidFill>
              </a:rPr>
              <a:t>2001 – 2003	</a:t>
            </a:r>
            <a:r>
              <a:rPr lang="lv-LV" sz="1400" dirty="0" err="1">
                <a:solidFill>
                  <a:schemeClr val="tx1"/>
                </a:solidFill>
              </a:rPr>
              <a:t>Marubeni</a:t>
            </a:r>
            <a:r>
              <a:rPr lang="lv-LV" sz="1400" dirty="0">
                <a:solidFill>
                  <a:schemeClr val="tx1"/>
                </a:solidFill>
              </a:rPr>
              <a:t> </a:t>
            </a:r>
            <a:r>
              <a:rPr lang="lv-LV" sz="1400" dirty="0" err="1">
                <a:solidFill>
                  <a:schemeClr val="tx1"/>
                </a:solidFill>
              </a:rPr>
              <a:t>Corporation</a:t>
            </a:r>
            <a:r>
              <a:rPr lang="lv-LV" sz="1400" dirty="0">
                <a:solidFill>
                  <a:schemeClr val="tx1"/>
                </a:solidFill>
              </a:rPr>
              <a:t> – </a:t>
            </a:r>
            <a:r>
              <a:rPr lang="lv-LV" sz="1400" dirty="0"/>
              <a:t>vadītāja palīdze, IT departamenta Risku pārvaldības finanšu grupa </a:t>
            </a:r>
          </a:p>
          <a:p>
            <a:pPr marL="0" indent="0">
              <a:lnSpc>
                <a:spcPct val="100000"/>
              </a:lnSpc>
              <a:spcBef>
                <a:spcPts val="0"/>
              </a:spcBef>
              <a:spcAft>
                <a:spcPts val="600"/>
              </a:spcAft>
              <a:buNone/>
            </a:pPr>
            <a:r>
              <a:rPr lang="lv-LV" sz="1400" dirty="0"/>
              <a:t>                                              (Tokija) / </a:t>
            </a:r>
            <a:r>
              <a:rPr lang="en-US" sz="1400" dirty="0"/>
              <a:t>Assistant Manager, Risk Management team in IT Dep</a:t>
            </a:r>
            <a:r>
              <a:rPr lang="lv-LV" sz="1400" dirty="0"/>
              <a:t>artament (</a:t>
            </a:r>
            <a:r>
              <a:rPr lang="lv-LV" sz="1400" dirty="0" err="1"/>
              <a:t>Tokyo</a:t>
            </a:r>
            <a:r>
              <a:rPr lang="lv-LV" sz="1400" dirty="0"/>
              <a:t>)</a:t>
            </a:r>
          </a:p>
          <a:p>
            <a:pPr marL="0" indent="0">
              <a:lnSpc>
                <a:spcPct val="100000"/>
              </a:lnSpc>
              <a:spcBef>
                <a:spcPts val="0"/>
              </a:spcBef>
              <a:spcAft>
                <a:spcPts val="600"/>
              </a:spcAft>
              <a:buNone/>
            </a:pPr>
            <a:r>
              <a:rPr lang="lv-LV" sz="1200" b="1" dirty="0">
                <a:solidFill>
                  <a:schemeClr val="accent1"/>
                </a:solidFill>
              </a:rPr>
              <a:t>IZGLĪTĪBA / EDUCATION</a:t>
            </a:r>
          </a:p>
          <a:p>
            <a:pPr algn="just">
              <a:lnSpc>
                <a:spcPct val="100000"/>
              </a:lnSpc>
              <a:spcBef>
                <a:spcPts val="0"/>
              </a:spcBef>
            </a:pPr>
            <a:r>
              <a:rPr lang="lv-LV" sz="1400" b="1" dirty="0">
                <a:solidFill>
                  <a:schemeClr val="tx1"/>
                </a:solidFill>
              </a:rPr>
              <a:t>2000 - 2001</a:t>
            </a:r>
            <a:r>
              <a:rPr lang="lv-LV" sz="1400" dirty="0">
                <a:solidFill>
                  <a:schemeClr val="tx1"/>
                </a:solidFill>
              </a:rPr>
              <a:t>	Maģistra grāds starptautiskajās studijās, Tokijas </a:t>
            </a:r>
            <a:r>
              <a:rPr lang="lv-LV" sz="1400" dirty="0"/>
              <a:t>universitāte (Japāna) / </a:t>
            </a:r>
            <a:r>
              <a:rPr lang="en-US" sz="1400" dirty="0"/>
              <a:t>Master’s Degree in </a:t>
            </a:r>
            <a:endParaRPr lang="lv-LV" sz="1400" dirty="0"/>
          </a:p>
          <a:p>
            <a:pPr marL="0" indent="0" algn="just">
              <a:lnSpc>
                <a:spcPct val="100000"/>
              </a:lnSpc>
              <a:spcBef>
                <a:spcPts val="0"/>
              </a:spcBef>
              <a:spcAft>
                <a:spcPts val="600"/>
              </a:spcAft>
              <a:buNone/>
            </a:pPr>
            <a:r>
              <a:rPr lang="lv-LV" sz="1400" dirty="0"/>
              <a:t>                                              </a:t>
            </a:r>
            <a:r>
              <a:rPr lang="en-US" sz="1400" dirty="0"/>
              <a:t>International Studies, Tokyo University (Japan)</a:t>
            </a:r>
            <a:endParaRPr lang="lv-LV" sz="1400" dirty="0"/>
          </a:p>
          <a:p>
            <a:pPr algn="just">
              <a:lnSpc>
                <a:spcPct val="100000"/>
              </a:lnSpc>
              <a:spcBef>
                <a:spcPts val="0"/>
              </a:spcBef>
            </a:pPr>
            <a:r>
              <a:rPr lang="lv-LV" sz="1400" b="1" dirty="0">
                <a:solidFill>
                  <a:schemeClr val="tx1"/>
                </a:solidFill>
              </a:rPr>
              <a:t>1995 - 1999</a:t>
            </a:r>
            <a:r>
              <a:rPr lang="lv-LV" sz="1400" dirty="0">
                <a:solidFill>
                  <a:schemeClr val="tx1"/>
                </a:solidFill>
              </a:rPr>
              <a:t>	Bakalaura grāds būvniecības inženierzinātnēs, Tokijas </a:t>
            </a:r>
            <a:r>
              <a:rPr lang="lv-LV" sz="1400" dirty="0"/>
              <a:t>universitāte (Japāna) / </a:t>
            </a:r>
            <a:r>
              <a:rPr lang="en-US" sz="1400" dirty="0"/>
              <a:t>Bachelor’s</a:t>
            </a:r>
            <a:endParaRPr lang="lv-LV" sz="1400" dirty="0"/>
          </a:p>
          <a:p>
            <a:pPr marL="0" indent="0" algn="just">
              <a:lnSpc>
                <a:spcPct val="100000"/>
              </a:lnSpc>
              <a:spcBef>
                <a:spcPts val="0"/>
              </a:spcBef>
              <a:buNone/>
            </a:pPr>
            <a:r>
              <a:rPr lang="lv-LV" sz="1400" dirty="0"/>
              <a:t>                                              </a:t>
            </a:r>
            <a:r>
              <a:rPr lang="en-US" sz="1400" dirty="0"/>
              <a:t>Degree in Civil Engineering, Tokyo University (Japan)</a:t>
            </a:r>
            <a:endParaRPr lang="lv-LV" sz="1400" dirty="0"/>
          </a:p>
          <a:p>
            <a:pPr algn="just">
              <a:lnSpc>
                <a:spcPct val="100000"/>
              </a:lnSpc>
              <a:spcBef>
                <a:spcPts val="0"/>
              </a:spcBef>
            </a:pPr>
            <a:endParaRPr lang="lv-LV" sz="1400" dirty="0">
              <a:solidFill>
                <a:schemeClr val="tx1"/>
              </a:solidFill>
            </a:endParaRPr>
          </a:p>
        </p:txBody>
      </p:sp>
      <p:pic>
        <p:nvPicPr>
          <p:cNvPr id="12" name="Picture 11">
            <a:extLst>
              <a:ext uri="{FF2B5EF4-FFF2-40B4-BE49-F238E27FC236}">
                <a16:creationId xmlns:a16="http://schemas.microsoft.com/office/drawing/2014/main" id="{A0727130-5C0B-4A7F-93C1-AFCC1E03E49E}"/>
              </a:ext>
            </a:extLst>
          </p:cNvPr>
          <p:cNvPicPr>
            <a:picLocks noChangeAspect="1"/>
          </p:cNvPicPr>
          <p:nvPr/>
        </p:nvPicPr>
        <p:blipFill>
          <a:blip r:embed="rId4">
            <a:grayscl/>
          </a:blip>
          <a:srcRect t="8902" b="8902"/>
          <a:stretch/>
        </p:blipFill>
        <p:spPr>
          <a:xfrm>
            <a:off x="421244" y="1343243"/>
            <a:ext cx="2800634" cy="2843891"/>
          </a:xfrm>
          <a:prstGeom prst="ellipse">
            <a:avLst/>
          </a:prstGeom>
        </p:spPr>
      </p:pic>
    </p:spTree>
    <p:extLst>
      <p:ext uri="{BB962C8B-B14F-4D97-AF65-F5344CB8AC3E}">
        <p14:creationId xmlns:p14="http://schemas.microsoft.com/office/powerpoint/2010/main" val="1239397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31</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526853" y="486708"/>
            <a:ext cx="10553038" cy="523220"/>
          </a:xfrm>
          <a:prstGeom prst="rect">
            <a:avLst/>
          </a:prstGeom>
          <a:noFill/>
          <a:ln w="38100">
            <a:noFill/>
          </a:ln>
          <a:effectLst/>
        </p:spPr>
        <p:txBody>
          <a:bodyPr wrap="square" rtlCol="0">
            <a:spAutoFit/>
          </a:bodyPr>
          <a:lstStyle/>
          <a:p>
            <a:r>
              <a:rPr lang="lv-LV" sz="2800" b="1" dirty="0"/>
              <a:t>Lēmumi</a:t>
            </a:r>
            <a:r>
              <a:rPr lang="lv-LV" sz="2800" b="1" dirty="0">
                <a:latin typeface="Mulish Bold Roman" pitchFamily="2" charset="77"/>
              </a:rPr>
              <a:t>/ </a:t>
            </a:r>
            <a:r>
              <a:rPr lang="lv-LV" sz="2800" b="1" dirty="0" err="1">
                <a:solidFill>
                  <a:schemeClr val="accent2"/>
                </a:solidFill>
                <a:latin typeface="Mulish Bold Roman" pitchFamily="2" charset="77"/>
              </a:rPr>
              <a:t>Resolutions</a:t>
            </a:r>
            <a:endParaRPr lang="en-US" sz="2800" b="1" dirty="0">
              <a:solidFill>
                <a:schemeClr val="accent2"/>
              </a:solidFill>
              <a:latin typeface="Mulish Bold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962688" y="1323067"/>
            <a:ext cx="9358677" cy="584775"/>
          </a:xfrm>
          <a:prstGeom prst="rect">
            <a:avLst/>
          </a:prstGeom>
          <a:noFill/>
        </p:spPr>
        <p:txBody>
          <a:bodyPr wrap="square" rtlCol="0" anchor="b">
            <a:spAutoFit/>
          </a:bodyPr>
          <a:lstStyle/>
          <a:p>
            <a:r>
              <a:rPr lang="lv-LV" sz="1600" b="1" dirty="0"/>
              <a:t>AS “Conexus Baltic Grid” padomes vēlēšanas / </a:t>
            </a:r>
            <a:r>
              <a:rPr lang="en-US" sz="1600" b="1" dirty="0">
                <a:solidFill>
                  <a:schemeClr val="accent2"/>
                </a:solidFill>
              </a:rPr>
              <a:t>Election of the Council members of JSC “Conexus Baltic Grid”</a:t>
            </a:r>
            <a:endParaRPr lang="lv-LV" sz="1600" b="1" dirty="0">
              <a:solidFill>
                <a:schemeClr val="accent2"/>
              </a:solidFill>
            </a:endParaRPr>
          </a:p>
          <a:p>
            <a:endParaRPr lang="lv-LV" sz="1600" b="1" dirty="0">
              <a:solidFill>
                <a:schemeClr val="tx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524886" y="1475195"/>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cxnSp>
        <p:nvCxnSpPr>
          <p:cNvPr id="4" name="Straight Connector 3">
            <a:extLst>
              <a:ext uri="{FF2B5EF4-FFF2-40B4-BE49-F238E27FC236}">
                <a16:creationId xmlns:a16="http://schemas.microsoft.com/office/drawing/2014/main" id="{7C7207D4-EFB7-3345-BD21-C6948934784B}"/>
              </a:ext>
            </a:extLst>
          </p:cNvPr>
          <p:cNvCxnSpPr>
            <a:cxnSpLocks/>
          </p:cNvCxnSpPr>
          <p:nvPr/>
        </p:nvCxnSpPr>
        <p:spPr>
          <a:xfrm flipH="1">
            <a:off x="1004524" y="1724988"/>
            <a:ext cx="919133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192FB7-F0BB-4319-B30C-86ECD18F5D3B}"/>
              </a:ext>
            </a:extLst>
          </p:cNvPr>
          <p:cNvSpPr txBox="1"/>
          <p:nvPr/>
        </p:nvSpPr>
        <p:spPr>
          <a:xfrm>
            <a:off x="826902" y="2000477"/>
            <a:ext cx="5215310" cy="1077218"/>
          </a:xfrm>
          <a:prstGeom prst="rect">
            <a:avLst/>
          </a:prstGeom>
          <a:noFill/>
        </p:spPr>
        <p:txBody>
          <a:bodyPr wrap="square" rtlCol="0">
            <a:spAutoFit/>
          </a:bodyPr>
          <a:lstStyle/>
          <a:p>
            <a:pPr algn="just">
              <a:spcBef>
                <a:spcPts val="600"/>
              </a:spcBef>
              <a:spcAft>
                <a:spcPts val="600"/>
              </a:spcAft>
              <a:tabLst>
                <a:tab pos="260985" algn="l"/>
              </a:tabLst>
            </a:pPr>
            <a:r>
              <a:rPr lang="lv-LV" sz="1600" dirty="0"/>
              <a:t>1) Atbrīvot no akciju sabiedrības “Conexus Baltic Grid” padomes locekļa amata Ilmāru </a:t>
            </a:r>
            <a:r>
              <a:rPr lang="lv-LV" sz="1600" dirty="0" err="1"/>
              <a:t>Šņucinu</a:t>
            </a:r>
            <a:r>
              <a:rPr lang="lv-LV" sz="1600" dirty="0"/>
              <a:t>, Normundu </a:t>
            </a:r>
            <a:r>
              <a:rPr lang="lv-LV" sz="1600" dirty="0" err="1"/>
              <a:t>Šukstu</a:t>
            </a:r>
            <a:r>
              <a:rPr lang="lv-LV" sz="1600" dirty="0"/>
              <a:t>, Ilzi </a:t>
            </a:r>
            <a:r>
              <a:rPr lang="lv-LV" sz="1600" dirty="0" err="1"/>
              <a:t>Aleksandroviču</a:t>
            </a:r>
            <a:r>
              <a:rPr lang="lv-LV" sz="1600" dirty="0"/>
              <a:t>, Zani Āboliņu, Tomohide </a:t>
            </a:r>
            <a:r>
              <a:rPr lang="lv-LV" sz="1600" dirty="0" err="1"/>
              <a:t>Goto</a:t>
            </a:r>
            <a:r>
              <a:rPr lang="lv-LV" sz="1600" dirty="0"/>
              <a:t>, </a:t>
            </a:r>
            <a:r>
              <a:rPr lang="lv-LV" sz="1600" dirty="0" err="1"/>
              <a:t>Takumi</a:t>
            </a:r>
            <a:r>
              <a:rPr lang="lv-LV" sz="1600" dirty="0"/>
              <a:t> Sasaki un Viktoru </a:t>
            </a:r>
            <a:r>
              <a:rPr lang="lv-LV" sz="1600" dirty="0" err="1"/>
              <a:t>Sentuhovski</a:t>
            </a:r>
            <a:r>
              <a:rPr lang="lv-LV" sz="1600" dirty="0"/>
              <a:t>.</a:t>
            </a:r>
          </a:p>
        </p:txBody>
      </p:sp>
      <p:sp>
        <p:nvSpPr>
          <p:cNvPr id="13" name="TextBox 12">
            <a:extLst>
              <a:ext uri="{FF2B5EF4-FFF2-40B4-BE49-F238E27FC236}">
                <a16:creationId xmlns:a16="http://schemas.microsoft.com/office/drawing/2014/main" id="{23CCC653-0729-4728-BED1-82DBF4C21C13}"/>
              </a:ext>
            </a:extLst>
          </p:cNvPr>
          <p:cNvSpPr txBox="1"/>
          <p:nvPr/>
        </p:nvSpPr>
        <p:spPr>
          <a:xfrm>
            <a:off x="6274721" y="2000477"/>
            <a:ext cx="5257718" cy="1077218"/>
          </a:xfrm>
          <a:prstGeom prst="rect">
            <a:avLst/>
          </a:prstGeom>
          <a:noFill/>
        </p:spPr>
        <p:txBody>
          <a:bodyPr wrap="square" rtlCol="0">
            <a:spAutoFit/>
          </a:bodyPr>
          <a:lstStyle/>
          <a:p>
            <a:pPr algn="just">
              <a:tabLst>
                <a:tab pos="260985" algn="l"/>
              </a:tabLst>
            </a:pPr>
            <a:r>
              <a:rPr lang="lv-LV" sz="1600" dirty="0">
                <a:solidFill>
                  <a:schemeClr val="tx2"/>
                </a:solidFill>
              </a:rPr>
              <a:t>1) </a:t>
            </a:r>
            <a:r>
              <a:rPr lang="en-GB" sz="1600" dirty="0">
                <a:solidFill>
                  <a:schemeClr val="tx2"/>
                </a:solidFill>
              </a:rPr>
              <a:t>To </a:t>
            </a:r>
            <a:r>
              <a:rPr lang="en-GB" sz="1600" dirty="0" err="1">
                <a:solidFill>
                  <a:schemeClr val="tx2"/>
                </a:solidFill>
              </a:rPr>
              <a:t>relese</a:t>
            </a:r>
            <a:r>
              <a:rPr lang="en-GB" sz="1600" dirty="0">
                <a:solidFill>
                  <a:schemeClr val="tx2"/>
                </a:solidFill>
              </a:rPr>
              <a:t> </a:t>
            </a:r>
            <a:r>
              <a:rPr lang="en-US" sz="1600" dirty="0">
                <a:solidFill>
                  <a:schemeClr val="tx2"/>
                </a:solidFill>
              </a:rPr>
              <a:t>Ilmārs Šņucins, Normunds Šuksts, Ilze </a:t>
            </a:r>
            <a:r>
              <a:rPr lang="en-US" sz="1600" dirty="0" err="1">
                <a:solidFill>
                  <a:schemeClr val="tx2"/>
                </a:solidFill>
              </a:rPr>
              <a:t>Aleksandroviča</a:t>
            </a:r>
            <a:r>
              <a:rPr lang="en-US" sz="1600" dirty="0">
                <a:solidFill>
                  <a:schemeClr val="tx2"/>
                </a:solidFill>
              </a:rPr>
              <a:t>, Zane Āboliņa, Tomohide </a:t>
            </a:r>
            <a:r>
              <a:rPr lang="en-US" sz="1600" dirty="0" err="1">
                <a:solidFill>
                  <a:schemeClr val="tx2"/>
                </a:solidFill>
              </a:rPr>
              <a:t>Goto</a:t>
            </a:r>
            <a:r>
              <a:rPr lang="en-US" sz="1600" dirty="0">
                <a:solidFill>
                  <a:schemeClr val="tx2"/>
                </a:solidFill>
              </a:rPr>
              <a:t>, Takumi, Sasaki and Viktors </a:t>
            </a:r>
            <a:r>
              <a:rPr lang="en-US" sz="1600" dirty="0" err="1">
                <a:solidFill>
                  <a:schemeClr val="tx2"/>
                </a:solidFill>
              </a:rPr>
              <a:t>Sentuhovskis</a:t>
            </a:r>
            <a:r>
              <a:rPr lang="en-US" sz="1600" dirty="0">
                <a:solidFill>
                  <a:schemeClr val="tx2"/>
                </a:solidFill>
              </a:rPr>
              <a:t> from the position of Members of the Council of the Joint Stock Company “Conexus Baltic Grid</a:t>
            </a:r>
            <a:r>
              <a:rPr lang="en-GB" sz="1600" dirty="0">
                <a:solidFill>
                  <a:schemeClr val="tx2"/>
                </a:solidFill>
              </a:rPr>
              <a:t>”.</a:t>
            </a:r>
            <a:endParaRPr lang="lv-LV" sz="1600" dirty="0">
              <a:solidFill>
                <a:schemeClr val="tx2"/>
              </a:solidFill>
            </a:endParaRPr>
          </a:p>
        </p:txBody>
      </p:sp>
      <p:sp>
        <p:nvSpPr>
          <p:cNvPr id="14" name="TextBox 13">
            <a:extLst>
              <a:ext uri="{FF2B5EF4-FFF2-40B4-BE49-F238E27FC236}">
                <a16:creationId xmlns:a16="http://schemas.microsoft.com/office/drawing/2014/main" id="{4A2AF9D6-C7C0-4ABA-B64C-7337B46FFC21}"/>
              </a:ext>
            </a:extLst>
          </p:cNvPr>
          <p:cNvSpPr txBox="1"/>
          <p:nvPr/>
        </p:nvSpPr>
        <p:spPr>
          <a:xfrm>
            <a:off x="826902" y="3038672"/>
            <a:ext cx="5215310" cy="3031599"/>
          </a:xfrm>
          <a:prstGeom prst="rect">
            <a:avLst/>
          </a:prstGeom>
          <a:noFill/>
        </p:spPr>
        <p:txBody>
          <a:bodyPr wrap="square" rtlCol="0">
            <a:spAutoFit/>
          </a:bodyPr>
          <a:lstStyle/>
          <a:p>
            <a:pPr algn="just">
              <a:spcBef>
                <a:spcPts val="600"/>
              </a:spcBef>
              <a:tabLst>
                <a:tab pos="260985" algn="l"/>
              </a:tabLst>
            </a:pPr>
            <a:r>
              <a:rPr lang="lv-LV" sz="1600" dirty="0"/>
              <a:t>2) Atbilstoši akcionāru iesniegtajiem priekšlikumiem ievēlēt akciju sabiedrības “Conexus Baltic Grid” padomes locekļa amatā uz trīs gadu termiņu:</a:t>
            </a:r>
          </a:p>
          <a:p>
            <a:pPr marL="685800" lvl="1" indent="-228600" algn="just">
              <a:buFont typeface="+mj-lt"/>
              <a:buAutoNum type="arabicPeriod"/>
              <a:tabLst>
                <a:tab pos="630555" algn="l"/>
              </a:tabLst>
            </a:pPr>
            <a:r>
              <a:rPr lang="lv-LV" sz="1600" dirty="0"/>
              <a:t>Ilmāru </a:t>
            </a:r>
            <a:r>
              <a:rPr lang="lv-LV" sz="1600" dirty="0" err="1"/>
              <a:t>Šņucinu</a:t>
            </a:r>
            <a:r>
              <a:rPr lang="lv-LV" sz="1600" dirty="0"/>
              <a:t>;</a:t>
            </a:r>
          </a:p>
          <a:p>
            <a:pPr marL="685800" lvl="1" indent="-228600" algn="just">
              <a:buFont typeface="+mj-lt"/>
              <a:buAutoNum type="arabicPeriod"/>
              <a:tabLst>
                <a:tab pos="630555" algn="l"/>
              </a:tabLst>
            </a:pPr>
            <a:r>
              <a:rPr lang="lv-LV" sz="1600" dirty="0"/>
              <a:t>Normundu </a:t>
            </a:r>
            <a:r>
              <a:rPr lang="lv-LV" sz="1600" dirty="0" err="1"/>
              <a:t>Šukstu</a:t>
            </a:r>
            <a:r>
              <a:rPr lang="lv-LV" sz="1600" dirty="0"/>
              <a:t>;</a:t>
            </a:r>
          </a:p>
          <a:p>
            <a:pPr marL="685800" lvl="1" indent="-228600" algn="just">
              <a:buFont typeface="+mj-lt"/>
              <a:buAutoNum type="arabicPeriod"/>
              <a:tabLst>
                <a:tab pos="630555" algn="l"/>
              </a:tabLst>
            </a:pPr>
            <a:r>
              <a:rPr lang="lv-LV" sz="1600" b="1" i="1" dirty="0"/>
              <a:t>tiks papildināts</a:t>
            </a:r>
            <a:r>
              <a:rPr lang="lv-LV" sz="1600" dirty="0"/>
              <a:t>;</a:t>
            </a:r>
          </a:p>
          <a:p>
            <a:pPr marL="685800" lvl="1" indent="-228600" algn="just">
              <a:buFont typeface="+mj-lt"/>
              <a:buAutoNum type="arabicPeriod"/>
              <a:tabLst>
                <a:tab pos="630555" algn="l"/>
              </a:tabLst>
            </a:pPr>
            <a:r>
              <a:rPr lang="lv-LV" sz="1600" dirty="0"/>
              <a:t>Zani Āboliņu;</a:t>
            </a:r>
          </a:p>
          <a:p>
            <a:pPr marL="685800" lvl="1" indent="-228600" algn="just">
              <a:buFont typeface="+mj-lt"/>
              <a:buAutoNum type="arabicPeriod"/>
              <a:tabLst>
                <a:tab pos="630555" algn="l"/>
              </a:tabLst>
            </a:pPr>
            <a:r>
              <a:rPr lang="lv-LV" sz="1600" dirty="0"/>
              <a:t>Tomohide </a:t>
            </a:r>
            <a:r>
              <a:rPr lang="lv-LV" sz="1600" dirty="0" err="1"/>
              <a:t>Goto</a:t>
            </a:r>
            <a:r>
              <a:rPr lang="lv-LV" sz="1600" dirty="0"/>
              <a:t>;</a:t>
            </a:r>
          </a:p>
          <a:p>
            <a:pPr marL="685800" lvl="1" indent="-228600" algn="just">
              <a:buFont typeface="+mj-lt"/>
              <a:buAutoNum type="arabicPeriod"/>
              <a:tabLst>
                <a:tab pos="630555" algn="l"/>
              </a:tabLst>
            </a:pPr>
            <a:r>
              <a:rPr lang="lv-LV" sz="1600" dirty="0"/>
              <a:t>Viktoru </a:t>
            </a:r>
            <a:r>
              <a:rPr lang="lv-LV" sz="1600" dirty="0" err="1"/>
              <a:t>Sentuhovski</a:t>
            </a:r>
            <a:r>
              <a:rPr lang="lv-LV" sz="1600" dirty="0"/>
              <a:t>;</a:t>
            </a:r>
          </a:p>
          <a:p>
            <a:pPr marL="685800" lvl="1" indent="-228600" algn="just">
              <a:spcAft>
                <a:spcPts val="600"/>
              </a:spcAft>
              <a:buFont typeface="+mj-lt"/>
              <a:buAutoNum type="arabicPeriod"/>
              <a:tabLst>
                <a:tab pos="630555" algn="l"/>
              </a:tabLst>
            </a:pPr>
            <a:r>
              <a:rPr lang="lv-LV" sz="1600" dirty="0" err="1"/>
              <a:t>Yukiko</a:t>
            </a:r>
            <a:r>
              <a:rPr lang="lv-LV" sz="1600" dirty="0"/>
              <a:t> </a:t>
            </a:r>
            <a:r>
              <a:rPr lang="lv-LV" sz="1600" dirty="0" err="1"/>
              <a:t>Fujii</a:t>
            </a:r>
            <a:r>
              <a:rPr lang="lv-LV" sz="1600" dirty="0"/>
              <a:t>.</a:t>
            </a:r>
          </a:p>
          <a:p>
            <a:pPr algn="just">
              <a:spcBef>
                <a:spcPts val="600"/>
              </a:spcBef>
              <a:spcAft>
                <a:spcPts val="600"/>
              </a:spcAft>
              <a:tabLst>
                <a:tab pos="260985" algn="l"/>
              </a:tabLst>
            </a:pPr>
            <a:endParaRPr lang="lv-LV" sz="1600" dirty="0"/>
          </a:p>
        </p:txBody>
      </p:sp>
      <p:sp>
        <p:nvSpPr>
          <p:cNvPr id="16" name="TextBox 15">
            <a:extLst>
              <a:ext uri="{FF2B5EF4-FFF2-40B4-BE49-F238E27FC236}">
                <a16:creationId xmlns:a16="http://schemas.microsoft.com/office/drawing/2014/main" id="{A47731C4-1DF6-4710-937B-72BF1D06BA89}"/>
              </a:ext>
            </a:extLst>
          </p:cNvPr>
          <p:cNvSpPr txBox="1"/>
          <p:nvPr/>
        </p:nvSpPr>
        <p:spPr>
          <a:xfrm>
            <a:off x="6274721" y="3018094"/>
            <a:ext cx="5257718" cy="2554545"/>
          </a:xfrm>
          <a:prstGeom prst="rect">
            <a:avLst/>
          </a:prstGeom>
          <a:noFill/>
        </p:spPr>
        <p:txBody>
          <a:bodyPr wrap="square" rtlCol="0">
            <a:spAutoFit/>
          </a:bodyPr>
          <a:lstStyle/>
          <a:p>
            <a:pPr algn="just">
              <a:tabLst>
                <a:tab pos="260985" algn="l"/>
              </a:tabLst>
            </a:pPr>
            <a:r>
              <a:rPr lang="lv-LV" sz="1600" dirty="0">
                <a:solidFill>
                  <a:schemeClr val="tx2"/>
                </a:solidFill>
              </a:rPr>
              <a:t>2) </a:t>
            </a:r>
            <a:r>
              <a:rPr lang="en-US" sz="1600" dirty="0">
                <a:solidFill>
                  <a:schemeClr val="tx2"/>
                </a:solidFill>
              </a:rPr>
              <a:t>According to proposals submitted by shareholders, to elect members to the Council of the Joint Stock Company “Conexus Baltic Grid” for a three-year period</a:t>
            </a:r>
            <a:r>
              <a:rPr lang="en-GB" sz="1600" dirty="0">
                <a:solidFill>
                  <a:schemeClr val="tx2"/>
                </a:solidFill>
              </a:rPr>
              <a:t>”</a:t>
            </a:r>
            <a:r>
              <a:rPr lang="lv-LV" sz="1600" dirty="0">
                <a:solidFill>
                  <a:schemeClr val="tx2"/>
                </a:solidFill>
              </a:rPr>
              <a:t>:</a:t>
            </a:r>
          </a:p>
          <a:p>
            <a:pPr marL="685800" lvl="1" indent="-228600" algn="just">
              <a:buFont typeface="+mj-lt"/>
              <a:buAutoNum type="arabicPeriod"/>
              <a:tabLst>
                <a:tab pos="630555" algn="l"/>
              </a:tabLst>
            </a:pPr>
            <a:r>
              <a:rPr lang="en-GB" sz="1600" dirty="0">
                <a:solidFill>
                  <a:schemeClr val="tx2"/>
                </a:solidFill>
              </a:rPr>
              <a:t>Ilmārs Šņucins;</a:t>
            </a:r>
            <a:endParaRPr lang="lv-LV" sz="1600" dirty="0">
              <a:solidFill>
                <a:schemeClr val="tx2"/>
              </a:solidFill>
            </a:endParaRPr>
          </a:p>
          <a:p>
            <a:pPr marL="685800" lvl="1" indent="-228600" algn="just">
              <a:buFont typeface="+mj-lt"/>
              <a:buAutoNum type="arabicPeriod"/>
              <a:tabLst>
                <a:tab pos="630555" algn="l"/>
              </a:tabLst>
            </a:pPr>
            <a:r>
              <a:rPr lang="en-GB" sz="1600" dirty="0">
                <a:solidFill>
                  <a:schemeClr val="tx2"/>
                </a:solidFill>
              </a:rPr>
              <a:t>Normunds Šuksts;</a:t>
            </a:r>
            <a:endParaRPr lang="lv-LV" sz="1600" dirty="0">
              <a:solidFill>
                <a:schemeClr val="tx2"/>
              </a:solidFill>
            </a:endParaRPr>
          </a:p>
          <a:p>
            <a:pPr marL="685800" lvl="1" indent="-228600" algn="just">
              <a:buFont typeface="+mj-lt"/>
              <a:buAutoNum type="arabicPeriod"/>
              <a:tabLst>
                <a:tab pos="630555" algn="l"/>
              </a:tabLst>
            </a:pPr>
            <a:r>
              <a:rPr lang="lv-LV" sz="1600" b="1" i="1" dirty="0" err="1">
                <a:solidFill>
                  <a:schemeClr val="tx2"/>
                </a:solidFill>
              </a:rPr>
              <a:t>will</a:t>
            </a:r>
            <a:r>
              <a:rPr lang="lv-LV" sz="1600" b="1" i="1" dirty="0">
                <a:solidFill>
                  <a:schemeClr val="tx2"/>
                </a:solidFill>
              </a:rPr>
              <a:t> </a:t>
            </a:r>
            <a:r>
              <a:rPr lang="lv-LV" sz="1600" b="1" i="1" dirty="0" err="1">
                <a:solidFill>
                  <a:schemeClr val="tx2"/>
                </a:solidFill>
              </a:rPr>
              <a:t>be</a:t>
            </a:r>
            <a:r>
              <a:rPr lang="lv-LV" sz="1600" b="1" i="1" dirty="0">
                <a:solidFill>
                  <a:schemeClr val="tx2"/>
                </a:solidFill>
              </a:rPr>
              <a:t> </a:t>
            </a:r>
            <a:r>
              <a:rPr lang="lv-LV" sz="1600" b="1" i="1" dirty="0" err="1">
                <a:solidFill>
                  <a:schemeClr val="tx2"/>
                </a:solidFill>
              </a:rPr>
              <a:t>updated</a:t>
            </a:r>
            <a:r>
              <a:rPr lang="en-GB" sz="1600" dirty="0">
                <a:solidFill>
                  <a:schemeClr val="tx2"/>
                </a:solidFill>
              </a:rPr>
              <a:t>;</a:t>
            </a:r>
            <a:endParaRPr lang="lv-LV" sz="1600" dirty="0">
              <a:solidFill>
                <a:schemeClr val="tx2"/>
              </a:solidFill>
            </a:endParaRPr>
          </a:p>
          <a:p>
            <a:pPr marL="685800" lvl="1" indent="-228600" algn="just">
              <a:buFont typeface="+mj-lt"/>
              <a:buAutoNum type="arabicPeriod"/>
              <a:tabLst>
                <a:tab pos="630555" algn="l"/>
              </a:tabLst>
            </a:pPr>
            <a:r>
              <a:rPr lang="en-GB" sz="1600" dirty="0">
                <a:solidFill>
                  <a:schemeClr val="tx2"/>
                </a:solidFill>
              </a:rPr>
              <a:t>Zane Āboliņa;</a:t>
            </a:r>
            <a:endParaRPr lang="lv-LV" sz="1600" dirty="0">
              <a:solidFill>
                <a:schemeClr val="tx2"/>
              </a:solidFill>
            </a:endParaRPr>
          </a:p>
          <a:p>
            <a:pPr marL="685800" lvl="1" indent="-228600" algn="just">
              <a:buFont typeface="+mj-lt"/>
              <a:buAutoNum type="arabicPeriod"/>
              <a:tabLst>
                <a:tab pos="630555" algn="l"/>
              </a:tabLst>
            </a:pPr>
            <a:r>
              <a:rPr lang="en-GB" sz="1600" dirty="0">
                <a:solidFill>
                  <a:schemeClr val="tx2"/>
                </a:solidFill>
              </a:rPr>
              <a:t>Tomohide </a:t>
            </a:r>
            <a:r>
              <a:rPr lang="en-GB" sz="1600" dirty="0" err="1">
                <a:solidFill>
                  <a:schemeClr val="tx2"/>
                </a:solidFill>
              </a:rPr>
              <a:t>Goto</a:t>
            </a:r>
            <a:r>
              <a:rPr lang="en-GB" sz="1600" dirty="0">
                <a:solidFill>
                  <a:schemeClr val="tx2"/>
                </a:solidFill>
              </a:rPr>
              <a:t>;</a:t>
            </a:r>
            <a:endParaRPr lang="lv-LV" sz="1600" dirty="0">
              <a:solidFill>
                <a:schemeClr val="tx2"/>
              </a:solidFill>
            </a:endParaRPr>
          </a:p>
          <a:p>
            <a:pPr marL="685800" lvl="1" indent="-228600" algn="just">
              <a:buFont typeface="+mj-lt"/>
              <a:buAutoNum type="arabicPeriod"/>
              <a:tabLst>
                <a:tab pos="630555" algn="l"/>
              </a:tabLst>
            </a:pPr>
            <a:r>
              <a:rPr lang="en-GB" sz="1600" dirty="0">
                <a:solidFill>
                  <a:schemeClr val="tx2"/>
                </a:solidFill>
              </a:rPr>
              <a:t>Viktors </a:t>
            </a:r>
            <a:r>
              <a:rPr lang="en-GB" sz="1600" dirty="0" err="1">
                <a:solidFill>
                  <a:schemeClr val="tx2"/>
                </a:solidFill>
              </a:rPr>
              <a:t>Sentuhovskis</a:t>
            </a:r>
            <a:r>
              <a:rPr lang="en-GB" sz="1600" dirty="0">
                <a:solidFill>
                  <a:schemeClr val="tx2"/>
                </a:solidFill>
              </a:rPr>
              <a:t>; </a:t>
            </a:r>
            <a:endParaRPr lang="lv-LV" sz="1600" dirty="0">
              <a:solidFill>
                <a:schemeClr val="tx2"/>
              </a:solidFill>
            </a:endParaRPr>
          </a:p>
          <a:p>
            <a:pPr marL="685800" lvl="1" indent="-228600" algn="just">
              <a:spcAft>
                <a:spcPts val="600"/>
              </a:spcAft>
              <a:buFont typeface="+mj-lt"/>
              <a:buAutoNum type="arabicPeriod"/>
              <a:tabLst>
                <a:tab pos="630555" algn="l"/>
              </a:tabLst>
            </a:pPr>
            <a:r>
              <a:rPr lang="lv-LV" sz="1600" dirty="0" err="1">
                <a:solidFill>
                  <a:schemeClr val="tx2"/>
                </a:solidFill>
              </a:rPr>
              <a:t>Yukiko</a:t>
            </a:r>
            <a:r>
              <a:rPr lang="lv-LV" sz="1600" dirty="0">
                <a:solidFill>
                  <a:schemeClr val="tx2"/>
                </a:solidFill>
              </a:rPr>
              <a:t> </a:t>
            </a:r>
            <a:r>
              <a:rPr lang="lv-LV" sz="1600" dirty="0" err="1">
                <a:solidFill>
                  <a:schemeClr val="tx2"/>
                </a:solidFill>
              </a:rPr>
              <a:t>Fujii</a:t>
            </a:r>
            <a:r>
              <a:rPr lang="en-GB" sz="1600" dirty="0">
                <a:solidFill>
                  <a:schemeClr val="tx2"/>
                </a:solidFill>
              </a:rPr>
              <a:t>.</a:t>
            </a:r>
            <a:endParaRPr lang="lv-LV" sz="1600" dirty="0">
              <a:solidFill>
                <a:schemeClr val="tx2"/>
              </a:solidFill>
            </a:endParaRPr>
          </a:p>
        </p:txBody>
      </p:sp>
    </p:spTree>
    <p:extLst>
      <p:ext uri="{BB962C8B-B14F-4D97-AF65-F5344CB8AC3E}">
        <p14:creationId xmlns:p14="http://schemas.microsoft.com/office/powerpoint/2010/main" val="310858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F59C0-EE90-884E-AFB9-F9D60C6C99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08919"/>
            <a:ext cx="12179300" cy="4990000"/>
          </a:xfrm>
          <a:prstGeom prst="rect">
            <a:avLst/>
          </a:prstGeom>
        </p:spPr>
      </p:pic>
      <p:sp>
        <p:nvSpPr>
          <p:cNvPr id="10" name="Rectangle 9">
            <a:extLst>
              <a:ext uri="{FF2B5EF4-FFF2-40B4-BE49-F238E27FC236}">
                <a16:creationId xmlns:a16="http://schemas.microsoft.com/office/drawing/2014/main" id="{70C69009-1B0E-054D-B1B9-E8FE84D99E90}"/>
              </a:ext>
            </a:extLst>
          </p:cNvPr>
          <p:cNvSpPr/>
          <p:nvPr/>
        </p:nvSpPr>
        <p:spPr>
          <a:xfrm>
            <a:off x="12700" y="1"/>
            <a:ext cx="12166600" cy="1212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32</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954107"/>
          </a:xfrm>
          <a:prstGeom prst="rect">
            <a:avLst/>
          </a:prstGeom>
          <a:noFill/>
          <a:ln w="38100">
            <a:noFill/>
          </a:ln>
          <a:effectLst/>
        </p:spPr>
        <p:txBody>
          <a:bodyPr wrap="square" rtlCol="0">
            <a:spAutoFit/>
          </a:bodyPr>
          <a:lstStyle/>
          <a:p>
            <a:r>
              <a:rPr lang="lv-LV" sz="2800" b="1" cap="all" dirty="0">
                <a:solidFill>
                  <a:schemeClr val="bg1"/>
                </a:solidFill>
              </a:rPr>
              <a:t>6. revidentam noteiktās atlīdzības izmaiņas / </a:t>
            </a:r>
          </a:p>
          <a:p>
            <a:r>
              <a:rPr lang="en-US" sz="2800" b="1" cap="all" dirty="0">
                <a:solidFill>
                  <a:schemeClr val="bg1"/>
                </a:solidFill>
              </a:rPr>
              <a:t>Changes in the remuneration set for the auditor</a:t>
            </a:r>
            <a:r>
              <a:rPr lang="lv-LV" sz="2800" b="1" cap="all" dirty="0">
                <a:solidFill>
                  <a:schemeClr val="bg1"/>
                </a:solidFill>
              </a:rPr>
              <a:t> </a:t>
            </a:r>
            <a:endParaRPr lang="en-US" sz="2800" b="1" cap="all" dirty="0">
              <a:solidFill>
                <a:schemeClr val="bg1"/>
              </a:solidFill>
            </a:endParaRPr>
          </a:p>
        </p:txBody>
      </p:sp>
    </p:spTree>
    <p:extLst>
      <p:ext uri="{BB962C8B-B14F-4D97-AF65-F5344CB8AC3E}">
        <p14:creationId xmlns:p14="http://schemas.microsoft.com/office/powerpoint/2010/main" val="1615300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33</a:t>
            </a:fld>
            <a:endParaRPr lang="en-US" sz="2000" b="1" dirty="0">
              <a:solidFill>
                <a:schemeClr val="bg1">
                  <a:lumMod val="90000"/>
                </a:schemeClr>
              </a:solidFill>
              <a:latin typeface="Mulish Black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605642" y="445452"/>
            <a:ext cx="9525228" cy="584775"/>
          </a:xfrm>
          <a:prstGeom prst="rect">
            <a:avLst/>
          </a:prstGeom>
          <a:noFill/>
        </p:spPr>
        <p:txBody>
          <a:bodyPr wrap="square" rtlCol="0" anchor="b">
            <a:spAutoFit/>
          </a:bodyPr>
          <a:lstStyle/>
          <a:p>
            <a:r>
              <a:rPr lang="lv-LV" sz="1600" b="1" dirty="0"/>
              <a:t>AS “Conexus Baltic Grid” revidentam noteiktās atlīdzības izmaiņas / </a:t>
            </a:r>
          </a:p>
          <a:p>
            <a:r>
              <a:rPr lang="lv-LV" sz="1600" b="1" dirty="0" err="1"/>
              <a:t>Changes</a:t>
            </a:r>
            <a:r>
              <a:rPr lang="lv-LV" sz="1600" b="1" dirty="0"/>
              <a:t> </a:t>
            </a:r>
            <a:r>
              <a:rPr lang="lv-LV" sz="1600" b="1" dirty="0" err="1"/>
              <a:t>in</a:t>
            </a:r>
            <a:r>
              <a:rPr lang="lv-LV" sz="1600" b="1" dirty="0"/>
              <a:t> </a:t>
            </a:r>
            <a:r>
              <a:rPr lang="lv-LV" sz="1600" b="1" dirty="0" err="1"/>
              <a:t>the</a:t>
            </a:r>
            <a:r>
              <a:rPr lang="lv-LV" sz="1600" b="1" dirty="0"/>
              <a:t> </a:t>
            </a:r>
            <a:r>
              <a:rPr lang="lv-LV" sz="1600" b="1" dirty="0" err="1"/>
              <a:t>remuneration</a:t>
            </a:r>
            <a:r>
              <a:rPr lang="lv-LV" sz="1600" b="1" dirty="0"/>
              <a:t> </a:t>
            </a:r>
            <a:r>
              <a:rPr lang="lv-LV" sz="1600" b="1" dirty="0" err="1"/>
              <a:t>set</a:t>
            </a:r>
            <a:r>
              <a:rPr lang="lv-LV" sz="1600" b="1" dirty="0"/>
              <a:t> </a:t>
            </a:r>
            <a:r>
              <a:rPr lang="lv-LV" sz="1600" b="1" dirty="0" err="1"/>
              <a:t>for</a:t>
            </a:r>
            <a:r>
              <a:rPr lang="lv-LV" sz="1600" b="1" dirty="0"/>
              <a:t> </a:t>
            </a:r>
            <a:r>
              <a:rPr lang="lv-LV" sz="1600" b="1" dirty="0" err="1"/>
              <a:t>the</a:t>
            </a:r>
            <a:r>
              <a:rPr lang="lv-LV" sz="1600" b="1" dirty="0"/>
              <a:t> </a:t>
            </a:r>
            <a:r>
              <a:rPr lang="lv-LV" sz="1600" b="1" dirty="0" err="1"/>
              <a:t>auditor</a:t>
            </a:r>
            <a:r>
              <a:rPr lang="lv-LV" sz="1600" b="1" dirty="0"/>
              <a:t> </a:t>
            </a:r>
            <a:r>
              <a:rPr lang="lv-LV" sz="1600" b="1" dirty="0" err="1"/>
              <a:t>of</a:t>
            </a:r>
            <a:r>
              <a:rPr lang="lv-LV" sz="1600" b="1" dirty="0"/>
              <a:t> JSC “Conexus Baltic Grid”</a:t>
            </a:r>
          </a:p>
        </p:txBody>
      </p:sp>
      <p:sp>
        <p:nvSpPr>
          <p:cNvPr id="2" name="Oval 1">
            <a:extLst>
              <a:ext uri="{FF2B5EF4-FFF2-40B4-BE49-F238E27FC236}">
                <a16:creationId xmlns:a16="http://schemas.microsoft.com/office/drawing/2014/main" id="{4BDD1065-7185-5F4D-BD8F-51368E3E021E}"/>
              </a:ext>
            </a:extLst>
          </p:cNvPr>
          <p:cNvSpPr/>
          <p:nvPr/>
        </p:nvSpPr>
        <p:spPr>
          <a:xfrm>
            <a:off x="149217" y="791948"/>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5</a:t>
            </a:r>
            <a:endParaRPr lang="en-US" sz="2400" b="1" dirty="0">
              <a:solidFill>
                <a:schemeClr val="tx1"/>
              </a:solidFill>
              <a:latin typeface="Mulish ExtraBold Roman" pitchFamily="2" charset="77"/>
            </a:endParaRPr>
          </a:p>
        </p:txBody>
      </p:sp>
      <p:sp>
        <p:nvSpPr>
          <p:cNvPr id="13" name="TextBox 12">
            <a:extLst>
              <a:ext uri="{FF2B5EF4-FFF2-40B4-BE49-F238E27FC236}">
                <a16:creationId xmlns:a16="http://schemas.microsoft.com/office/drawing/2014/main" id="{0E45AC2B-8857-4B15-9F95-88CC5D3DBDA4}"/>
              </a:ext>
            </a:extLst>
          </p:cNvPr>
          <p:cNvSpPr txBox="1"/>
          <p:nvPr/>
        </p:nvSpPr>
        <p:spPr>
          <a:xfrm>
            <a:off x="883659" y="1163340"/>
            <a:ext cx="5215310" cy="3754874"/>
          </a:xfrm>
          <a:prstGeom prst="rect">
            <a:avLst/>
          </a:prstGeom>
          <a:noFill/>
        </p:spPr>
        <p:txBody>
          <a:bodyPr wrap="square" rtlCol="0">
            <a:spAutoFit/>
          </a:bodyPr>
          <a:lstStyle/>
          <a:p>
            <a:pPr algn="just"/>
            <a:r>
              <a:rPr lang="lv-LV" sz="1400" dirty="0"/>
              <a:t>Ar Akcionāru sapulces 12.05.2021. lēmumu par Sabiedrības 2021., 2022. un 2023. gada finanšu pārskata un ilgtspējas pārskata revidentu apstiprināts </a:t>
            </a:r>
            <a:r>
              <a:rPr lang="lv-LV" sz="1400" dirty="0" err="1"/>
              <a:t>PricewaterhouseCoopers</a:t>
            </a:r>
            <a:r>
              <a:rPr lang="lv-LV" sz="1400" dirty="0"/>
              <a:t> SIA.</a:t>
            </a:r>
          </a:p>
          <a:p>
            <a:pPr algn="just"/>
            <a:endParaRPr lang="lv-LV" sz="1400" dirty="0"/>
          </a:p>
          <a:p>
            <a:pPr algn="just"/>
            <a:r>
              <a:rPr lang="lv-LV" sz="1400" dirty="0"/>
              <a:t>Ņemot vērā plānoto obligāciju emisiju, 2022. gada 14. martā tika saņemts </a:t>
            </a:r>
            <a:r>
              <a:rPr lang="lv-LV" sz="1400" dirty="0" err="1"/>
              <a:t>PricewaterhouseCoopers</a:t>
            </a:r>
            <a:r>
              <a:rPr lang="lv-LV" sz="1400" dirty="0"/>
              <a:t> SIA piedāvājums par revīzijas pakalpojuma atlīdzības palielinājumu, jo ir būtiski pieaudzis darba apjoms (papildus prasības revīzijai, piemēram, zemāks materialitātes līmenis, plašāka informācijas atklāšana u.tml.), kas nav iekļauts revīzijas pakalpojuma līgumā.</a:t>
            </a:r>
          </a:p>
          <a:p>
            <a:pPr algn="just"/>
            <a:endParaRPr lang="lv-LV" sz="1400" dirty="0"/>
          </a:p>
          <a:p>
            <a:pPr algn="just"/>
            <a:r>
              <a:rPr lang="lv-LV" sz="1400" b="1" dirty="0"/>
              <a:t>Esošā līguma summa: </a:t>
            </a:r>
            <a:r>
              <a:rPr lang="lv-LV" sz="1400" dirty="0"/>
              <a:t>67 100 EUR (neieskaitot PVN)</a:t>
            </a:r>
          </a:p>
          <a:p>
            <a:pPr algn="just"/>
            <a:endParaRPr lang="lv-LV" sz="1400" dirty="0"/>
          </a:p>
          <a:p>
            <a:pPr algn="just"/>
            <a:r>
              <a:rPr lang="lv-LV" sz="1400" b="1" dirty="0"/>
              <a:t>Papildu izmaksas:</a:t>
            </a:r>
            <a:r>
              <a:rPr lang="lv-LV" sz="1400" dirty="0"/>
              <a:t>        29 000 EUR (neieskaitot PVN), tai skaitā:</a:t>
            </a:r>
          </a:p>
          <a:p>
            <a:pPr algn="just"/>
            <a:r>
              <a:rPr lang="lv-LV" sz="1400" dirty="0"/>
              <a:t>                                         12 000 EUR – par 2021. gadu</a:t>
            </a:r>
          </a:p>
          <a:p>
            <a:pPr algn="just"/>
            <a:r>
              <a:rPr lang="lv-LV" sz="1400" dirty="0"/>
              <a:t>                                            7000 EUR – par 2022. gadu</a:t>
            </a:r>
          </a:p>
          <a:p>
            <a:pPr algn="just"/>
            <a:r>
              <a:rPr lang="lv-LV" sz="1400" dirty="0"/>
              <a:t>                                            7000 EUR – par 2023. gadu</a:t>
            </a:r>
          </a:p>
        </p:txBody>
      </p:sp>
      <p:sp>
        <p:nvSpPr>
          <p:cNvPr id="16" name="TextBox 15">
            <a:extLst>
              <a:ext uri="{FF2B5EF4-FFF2-40B4-BE49-F238E27FC236}">
                <a16:creationId xmlns:a16="http://schemas.microsoft.com/office/drawing/2014/main" id="{A41A24BB-7083-45C9-AF82-000D5E611CDE}"/>
              </a:ext>
            </a:extLst>
          </p:cNvPr>
          <p:cNvSpPr txBox="1"/>
          <p:nvPr/>
        </p:nvSpPr>
        <p:spPr>
          <a:xfrm>
            <a:off x="6424132" y="1151351"/>
            <a:ext cx="5257718" cy="4462760"/>
          </a:xfrm>
          <a:prstGeom prst="rect">
            <a:avLst/>
          </a:prstGeom>
          <a:noFill/>
        </p:spPr>
        <p:txBody>
          <a:bodyPr wrap="square" rtlCol="0">
            <a:spAutoFit/>
          </a:bodyPr>
          <a:lstStyle/>
          <a:p>
            <a:pPr algn="just"/>
            <a:r>
              <a:rPr lang="lv-LV" sz="1400" dirty="0" err="1"/>
              <a:t>By</a:t>
            </a:r>
            <a:r>
              <a:rPr lang="lv-LV" sz="1400" dirty="0"/>
              <a:t> </a:t>
            </a:r>
            <a:r>
              <a:rPr lang="lv-LV" sz="1400" dirty="0" err="1"/>
              <a:t>decision</a:t>
            </a:r>
            <a:r>
              <a:rPr lang="lv-LV" sz="1400" dirty="0"/>
              <a:t> </a:t>
            </a:r>
            <a:r>
              <a:rPr lang="lv-LV" sz="1400" dirty="0" err="1"/>
              <a:t>of</a:t>
            </a:r>
            <a:r>
              <a:rPr lang="lv-LV" sz="1400" dirty="0"/>
              <a:t> </a:t>
            </a:r>
            <a:r>
              <a:rPr lang="lv-LV" sz="1400" dirty="0" err="1"/>
              <a:t>the</a:t>
            </a:r>
            <a:r>
              <a:rPr lang="lv-LV" sz="1400" dirty="0"/>
              <a:t> </a:t>
            </a:r>
            <a:r>
              <a:rPr lang="lv-LV" sz="1400" dirty="0" err="1"/>
              <a:t>Meeting</a:t>
            </a:r>
            <a:r>
              <a:rPr lang="lv-LV" sz="1400" dirty="0"/>
              <a:t> </a:t>
            </a:r>
            <a:r>
              <a:rPr lang="lv-LV" sz="1400" dirty="0" err="1"/>
              <a:t>of</a:t>
            </a:r>
            <a:r>
              <a:rPr lang="lv-LV" sz="1400" dirty="0"/>
              <a:t> 12 </a:t>
            </a:r>
            <a:r>
              <a:rPr lang="lv-LV" sz="1400" dirty="0" err="1"/>
              <a:t>May</a:t>
            </a:r>
            <a:r>
              <a:rPr lang="lv-LV" sz="1400" dirty="0"/>
              <a:t> 2021, </a:t>
            </a:r>
            <a:r>
              <a:rPr lang="lv-LV" sz="1400" dirty="0" err="1"/>
              <a:t>PricewaterhouseCoopers</a:t>
            </a:r>
            <a:r>
              <a:rPr lang="lv-LV" sz="1400" dirty="0"/>
              <a:t> SIA </a:t>
            </a:r>
            <a:r>
              <a:rPr lang="lv-LV" sz="1400" dirty="0" err="1"/>
              <a:t>was</a:t>
            </a:r>
            <a:r>
              <a:rPr lang="lv-LV" sz="1400" dirty="0"/>
              <a:t> </a:t>
            </a:r>
            <a:r>
              <a:rPr lang="lv-LV" sz="1400" dirty="0" err="1"/>
              <a:t>approved</a:t>
            </a:r>
            <a:r>
              <a:rPr lang="lv-LV" sz="1400" dirty="0"/>
              <a:t> as </a:t>
            </a:r>
            <a:r>
              <a:rPr lang="lv-LV" sz="1400" dirty="0" err="1"/>
              <a:t>the</a:t>
            </a:r>
            <a:r>
              <a:rPr lang="lv-LV" sz="1400" dirty="0"/>
              <a:t> auditor </a:t>
            </a:r>
            <a:r>
              <a:rPr lang="lv-LV" sz="1400" dirty="0" err="1"/>
              <a:t>of</a:t>
            </a:r>
            <a:r>
              <a:rPr lang="lv-LV" sz="1400" dirty="0"/>
              <a:t> </a:t>
            </a:r>
            <a:r>
              <a:rPr lang="lv-LV" sz="1400" dirty="0" err="1"/>
              <a:t>the</a:t>
            </a:r>
            <a:r>
              <a:rPr lang="lv-LV" sz="1400" dirty="0"/>
              <a:t> </a:t>
            </a:r>
            <a:r>
              <a:rPr lang="lv-LV" sz="1400" dirty="0" err="1"/>
              <a:t>Company's</a:t>
            </a:r>
            <a:r>
              <a:rPr lang="lv-LV" sz="1400" dirty="0"/>
              <a:t> </a:t>
            </a:r>
            <a:r>
              <a:rPr lang="lv-LV" sz="1400" dirty="0" err="1"/>
              <a:t>financial</a:t>
            </a:r>
            <a:r>
              <a:rPr lang="lv-LV" sz="1400" dirty="0"/>
              <a:t> and </a:t>
            </a:r>
            <a:r>
              <a:rPr lang="lv-LV" sz="1400" dirty="0" err="1"/>
              <a:t>sustainability</a:t>
            </a:r>
            <a:r>
              <a:rPr lang="lv-LV" sz="1400" dirty="0"/>
              <a:t> </a:t>
            </a:r>
            <a:r>
              <a:rPr lang="lv-LV" sz="1400" dirty="0" err="1"/>
              <a:t>reports</a:t>
            </a:r>
            <a:r>
              <a:rPr lang="lv-LV" sz="1400" dirty="0"/>
              <a:t> </a:t>
            </a:r>
            <a:r>
              <a:rPr lang="lv-LV" sz="1400" dirty="0" err="1"/>
              <a:t>for</a:t>
            </a:r>
            <a:r>
              <a:rPr lang="lv-LV" sz="1400" dirty="0"/>
              <a:t> 2021, 2022 and 2023.</a:t>
            </a:r>
          </a:p>
          <a:p>
            <a:pPr algn="just"/>
            <a:endParaRPr lang="lv-LV" sz="1400" dirty="0"/>
          </a:p>
          <a:p>
            <a:pPr algn="just"/>
            <a:r>
              <a:rPr lang="lv-LV" sz="1400" dirty="0" err="1"/>
              <a:t>Taking</a:t>
            </a:r>
            <a:r>
              <a:rPr lang="lv-LV" sz="1400" dirty="0"/>
              <a:t> </a:t>
            </a:r>
            <a:r>
              <a:rPr lang="lv-LV" sz="1400" dirty="0" err="1"/>
              <a:t>into</a:t>
            </a:r>
            <a:r>
              <a:rPr lang="lv-LV" sz="1400" dirty="0"/>
              <a:t> </a:t>
            </a:r>
            <a:r>
              <a:rPr lang="lv-LV" sz="1400" dirty="0" err="1"/>
              <a:t>account</a:t>
            </a:r>
            <a:r>
              <a:rPr lang="lv-LV" sz="1400" dirty="0"/>
              <a:t> </a:t>
            </a:r>
            <a:r>
              <a:rPr lang="lv-LV" sz="1400" dirty="0" err="1"/>
              <a:t>the</a:t>
            </a:r>
            <a:r>
              <a:rPr lang="lv-LV" sz="1400" dirty="0"/>
              <a:t> </a:t>
            </a:r>
            <a:r>
              <a:rPr lang="lv-LV" sz="1400" dirty="0" err="1"/>
              <a:t>planned</a:t>
            </a:r>
            <a:r>
              <a:rPr lang="lv-LV" sz="1400" dirty="0"/>
              <a:t> </a:t>
            </a:r>
            <a:r>
              <a:rPr lang="lv-LV" sz="1400" dirty="0" err="1"/>
              <a:t>issuance</a:t>
            </a:r>
            <a:r>
              <a:rPr lang="lv-LV" sz="1400" dirty="0"/>
              <a:t> </a:t>
            </a:r>
            <a:r>
              <a:rPr lang="lv-LV" sz="1400" dirty="0" err="1"/>
              <a:t>opf</a:t>
            </a:r>
            <a:r>
              <a:rPr lang="lv-LV" sz="1400" dirty="0"/>
              <a:t> </a:t>
            </a:r>
            <a:r>
              <a:rPr lang="lv-LV" sz="1400" dirty="0" err="1"/>
              <a:t>bonds</a:t>
            </a:r>
            <a:r>
              <a:rPr lang="lv-LV" sz="1400" dirty="0"/>
              <a:t>, </a:t>
            </a:r>
            <a:r>
              <a:rPr lang="lv-LV" sz="1400" dirty="0" err="1"/>
              <a:t>on</a:t>
            </a:r>
            <a:r>
              <a:rPr lang="lv-LV" sz="1400" dirty="0"/>
              <a:t> </a:t>
            </a:r>
            <a:r>
              <a:rPr lang="lv-LV" sz="1400" dirty="0" err="1"/>
              <a:t>March</a:t>
            </a:r>
            <a:r>
              <a:rPr lang="lv-LV" sz="1400" dirty="0"/>
              <a:t> 14 2022 </a:t>
            </a:r>
            <a:r>
              <a:rPr lang="lv-LV" sz="1400" dirty="0" err="1"/>
              <a:t>PricewaterhouseCoopers</a:t>
            </a:r>
            <a:r>
              <a:rPr lang="lv-LV" sz="1400" dirty="0"/>
              <a:t> SIA </a:t>
            </a:r>
            <a:r>
              <a:rPr lang="lv-LV" sz="1400" dirty="0" err="1"/>
              <a:t>offer</a:t>
            </a:r>
            <a:r>
              <a:rPr lang="lv-LV" sz="1400" dirty="0"/>
              <a:t> to </a:t>
            </a:r>
            <a:r>
              <a:rPr lang="lv-LV" sz="1400" dirty="0" err="1"/>
              <a:t>increase</a:t>
            </a:r>
            <a:r>
              <a:rPr lang="lv-LV" sz="1400" dirty="0"/>
              <a:t> </a:t>
            </a:r>
            <a:r>
              <a:rPr lang="lv-LV" sz="1400" dirty="0" err="1"/>
              <a:t>the</a:t>
            </a:r>
            <a:r>
              <a:rPr lang="lv-LV" sz="1400" dirty="0"/>
              <a:t> </a:t>
            </a:r>
            <a:r>
              <a:rPr lang="lv-LV" sz="1400" dirty="0" err="1"/>
              <a:t>remuneration</a:t>
            </a:r>
            <a:r>
              <a:rPr lang="lv-LV" sz="1400" dirty="0"/>
              <a:t> </a:t>
            </a:r>
            <a:r>
              <a:rPr lang="lv-LV" sz="1400" dirty="0" err="1"/>
              <a:t>for</a:t>
            </a:r>
            <a:r>
              <a:rPr lang="lv-LV" sz="1400" dirty="0"/>
              <a:t> </a:t>
            </a:r>
            <a:r>
              <a:rPr lang="lv-LV" sz="1400" dirty="0" err="1"/>
              <a:t>the</a:t>
            </a:r>
            <a:r>
              <a:rPr lang="lv-LV" sz="1400" dirty="0"/>
              <a:t> </a:t>
            </a:r>
            <a:r>
              <a:rPr lang="lv-LV" sz="1400" dirty="0" err="1"/>
              <a:t>audit</a:t>
            </a:r>
            <a:r>
              <a:rPr lang="lv-LV" sz="1400" dirty="0"/>
              <a:t> </a:t>
            </a:r>
            <a:r>
              <a:rPr lang="lv-LV" sz="1400" dirty="0" err="1"/>
              <a:t>was</a:t>
            </a:r>
            <a:r>
              <a:rPr lang="lv-LV" sz="1400" dirty="0"/>
              <a:t> </a:t>
            </a:r>
            <a:r>
              <a:rPr lang="lv-LV" sz="1400" dirty="0" err="1"/>
              <a:t>received</a:t>
            </a:r>
            <a:r>
              <a:rPr lang="lv-LV" sz="1400" dirty="0"/>
              <a:t>, </a:t>
            </a:r>
            <a:r>
              <a:rPr lang="en-US" sz="1400" dirty="0"/>
              <a:t>due to a significant increase in workload (</a:t>
            </a:r>
            <a:r>
              <a:rPr lang="lv-LV" sz="1400" dirty="0" err="1"/>
              <a:t>additional</a:t>
            </a:r>
            <a:r>
              <a:rPr lang="lv-LV" sz="1400" dirty="0"/>
              <a:t> </a:t>
            </a:r>
            <a:r>
              <a:rPr lang="lv-LV" sz="1400" dirty="0" err="1"/>
              <a:t>audit</a:t>
            </a:r>
            <a:r>
              <a:rPr lang="lv-LV" sz="1400" dirty="0"/>
              <a:t> </a:t>
            </a:r>
            <a:r>
              <a:rPr lang="lv-LV" sz="1400" dirty="0" err="1"/>
              <a:t>requirements</a:t>
            </a:r>
            <a:r>
              <a:rPr lang="en-US" sz="1400" dirty="0"/>
              <a:t>, </a:t>
            </a:r>
            <a:r>
              <a:rPr lang="lv-LV" sz="1400" dirty="0"/>
              <a:t>, </a:t>
            </a:r>
            <a:r>
              <a:rPr lang="lv-LV" sz="1400" dirty="0" err="1"/>
              <a:t>e.g</a:t>
            </a:r>
            <a:r>
              <a:rPr lang="lv-LV" sz="1400" dirty="0"/>
              <a:t>. </a:t>
            </a:r>
            <a:r>
              <a:rPr lang="lv-LV" sz="1400" dirty="0" err="1"/>
              <a:t>lower</a:t>
            </a:r>
            <a:r>
              <a:rPr lang="lv-LV" sz="1400" dirty="0"/>
              <a:t> </a:t>
            </a:r>
            <a:r>
              <a:rPr lang="lv-LV" sz="1400" dirty="0" err="1"/>
              <a:t>level</a:t>
            </a:r>
            <a:r>
              <a:rPr lang="lv-LV" sz="1400" dirty="0"/>
              <a:t> </a:t>
            </a:r>
            <a:r>
              <a:rPr lang="lv-LV" sz="1400" dirty="0" err="1"/>
              <a:t>of</a:t>
            </a:r>
            <a:r>
              <a:rPr lang="lv-LV" sz="1400" dirty="0"/>
              <a:t> </a:t>
            </a:r>
            <a:r>
              <a:rPr lang="lv-LV" sz="1400" dirty="0" err="1"/>
              <a:t>materiality</a:t>
            </a:r>
            <a:r>
              <a:rPr lang="lv-LV" sz="1400" dirty="0"/>
              <a:t>, </a:t>
            </a:r>
            <a:r>
              <a:rPr lang="lv-LV" sz="1400" dirty="0" err="1"/>
              <a:t>more</a:t>
            </a:r>
            <a:r>
              <a:rPr lang="lv-LV" sz="1400" dirty="0"/>
              <a:t> </a:t>
            </a:r>
            <a:r>
              <a:rPr lang="lv-LV" sz="1400" dirty="0" err="1"/>
              <a:t>extensive</a:t>
            </a:r>
            <a:r>
              <a:rPr lang="lv-LV" sz="1400" dirty="0"/>
              <a:t> </a:t>
            </a:r>
            <a:r>
              <a:rPr lang="lv-LV" sz="1400" dirty="0" err="1"/>
              <a:t>disclosure</a:t>
            </a:r>
            <a:r>
              <a:rPr lang="lv-LV" sz="1400" dirty="0"/>
              <a:t>, </a:t>
            </a:r>
            <a:r>
              <a:rPr lang="lv-LV" sz="1400" dirty="0" err="1"/>
              <a:t>etc</a:t>
            </a:r>
            <a:r>
              <a:rPr lang="lv-LV" sz="1400" dirty="0"/>
              <a:t> .), as </a:t>
            </a:r>
            <a:r>
              <a:rPr lang="lv-LV" sz="1400" dirty="0" err="1"/>
              <a:t>well</a:t>
            </a:r>
            <a:r>
              <a:rPr lang="lv-LV" sz="1400" dirty="0"/>
              <a:t> as </a:t>
            </a:r>
            <a:r>
              <a:rPr lang="lv-LV" sz="1400" dirty="0" err="1"/>
              <a:t>is</a:t>
            </a:r>
            <a:r>
              <a:rPr lang="lv-LV" sz="1400" dirty="0"/>
              <a:t> </a:t>
            </a:r>
            <a:r>
              <a:rPr lang="lv-LV" sz="1400" dirty="0" err="1"/>
              <a:t>not</a:t>
            </a:r>
            <a:r>
              <a:rPr lang="lv-LV" sz="1400" dirty="0"/>
              <a:t> </a:t>
            </a:r>
            <a:r>
              <a:rPr lang="lv-LV" sz="1400" dirty="0" err="1"/>
              <a:t>included</a:t>
            </a:r>
            <a:r>
              <a:rPr lang="lv-LV" sz="1400" dirty="0"/>
              <a:t> in </a:t>
            </a:r>
            <a:r>
              <a:rPr lang="lv-LV" sz="1400" dirty="0" err="1"/>
              <a:t>the</a:t>
            </a:r>
            <a:r>
              <a:rPr lang="lv-LV" sz="1400" dirty="0"/>
              <a:t> </a:t>
            </a:r>
            <a:r>
              <a:rPr lang="lv-LV" sz="1400" dirty="0" err="1"/>
              <a:t>audit</a:t>
            </a:r>
            <a:r>
              <a:rPr lang="lv-LV" sz="1400" dirty="0"/>
              <a:t> </a:t>
            </a:r>
            <a:r>
              <a:rPr lang="lv-LV" sz="1400" dirty="0" err="1"/>
              <a:t>service</a:t>
            </a:r>
            <a:r>
              <a:rPr lang="lv-LV" sz="1400" dirty="0"/>
              <a:t> </a:t>
            </a:r>
            <a:r>
              <a:rPr lang="lv-LV" sz="1400" dirty="0" err="1"/>
              <a:t>contract</a:t>
            </a:r>
            <a:r>
              <a:rPr lang="lv-LV" sz="1400" dirty="0"/>
              <a:t>.</a:t>
            </a:r>
          </a:p>
          <a:p>
            <a:pPr algn="just"/>
            <a:endParaRPr lang="en-GB" sz="1400" dirty="0"/>
          </a:p>
          <a:p>
            <a:pPr algn="just"/>
            <a:r>
              <a:rPr lang="lv-LV" sz="1400" b="1" dirty="0" err="1"/>
              <a:t>Current</a:t>
            </a:r>
            <a:r>
              <a:rPr lang="lv-LV" sz="1400" b="1" dirty="0"/>
              <a:t> </a:t>
            </a:r>
            <a:r>
              <a:rPr lang="lv-LV" sz="1400" b="1" dirty="0" err="1"/>
              <a:t>amount</a:t>
            </a:r>
            <a:r>
              <a:rPr lang="lv-LV" sz="1400" b="1" dirty="0"/>
              <a:t> </a:t>
            </a:r>
            <a:r>
              <a:rPr lang="lv-LV" sz="1400" b="1" dirty="0" err="1"/>
              <a:t>of</a:t>
            </a:r>
            <a:r>
              <a:rPr lang="lv-LV" sz="1400" b="1" dirty="0"/>
              <a:t> </a:t>
            </a:r>
            <a:r>
              <a:rPr lang="lv-LV" sz="1400" b="1" dirty="0" err="1"/>
              <a:t>the</a:t>
            </a:r>
            <a:r>
              <a:rPr lang="lv-LV" sz="1400" b="1" dirty="0"/>
              <a:t> </a:t>
            </a:r>
            <a:r>
              <a:rPr lang="lv-LV" sz="1400" b="1" dirty="0" err="1"/>
              <a:t>contract</a:t>
            </a:r>
            <a:r>
              <a:rPr lang="lv-LV" sz="1400" b="1" dirty="0"/>
              <a:t>: </a:t>
            </a:r>
            <a:r>
              <a:rPr lang="lv-LV" sz="1400" dirty="0"/>
              <a:t>EUR 67 100 (</a:t>
            </a:r>
            <a:r>
              <a:rPr lang="lv-LV" sz="1400" dirty="0" err="1"/>
              <a:t>excluding</a:t>
            </a:r>
            <a:r>
              <a:rPr lang="lv-LV" sz="1400" dirty="0"/>
              <a:t> VAT)</a:t>
            </a:r>
          </a:p>
          <a:p>
            <a:pPr algn="just"/>
            <a:endParaRPr lang="lv-LV" sz="1400" dirty="0"/>
          </a:p>
          <a:p>
            <a:pPr algn="just"/>
            <a:r>
              <a:rPr lang="lv-LV" sz="1400" b="1" dirty="0" err="1"/>
              <a:t>Additional</a:t>
            </a:r>
            <a:r>
              <a:rPr lang="lv-LV" sz="1400" b="1" dirty="0"/>
              <a:t> </a:t>
            </a:r>
            <a:r>
              <a:rPr lang="lv-LV" sz="1400" b="1" dirty="0" err="1"/>
              <a:t>costs</a:t>
            </a:r>
            <a:r>
              <a:rPr lang="lv-LV" sz="1400" b="1" dirty="0"/>
              <a:t>: </a:t>
            </a:r>
            <a:r>
              <a:rPr lang="lv-LV" sz="1400" dirty="0"/>
              <a:t>EUR 29 000 (</a:t>
            </a:r>
            <a:r>
              <a:rPr lang="lv-LV" sz="1400" dirty="0" err="1"/>
              <a:t>excluding</a:t>
            </a:r>
            <a:r>
              <a:rPr lang="lv-LV" sz="1400" dirty="0"/>
              <a:t> VAT), </a:t>
            </a:r>
            <a:r>
              <a:rPr lang="lv-LV" sz="1400" dirty="0" err="1"/>
              <a:t>included</a:t>
            </a:r>
            <a:r>
              <a:rPr lang="lv-LV" sz="1400" dirty="0"/>
              <a:t>:</a:t>
            </a:r>
          </a:p>
          <a:p>
            <a:pPr algn="just"/>
            <a:r>
              <a:rPr lang="lv-LV" sz="1400" dirty="0"/>
              <a:t>                                EUR 12 000 – </a:t>
            </a:r>
            <a:r>
              <a:rPr lang="lv-LV" sz="1400" dirty="0" err="1"/>
              <a:t>for</a:t>
            </a:r>
            <a:r>
              <a:rPr lang="lv-LV" sz="1400" dirty="0"/>
              <a:t> 2021</a:t>
            </a:r>
          </a:p>
          <a:p>
            <a:pPr algn="just"/>
            <a:r>
              <a:rPr lang="lv-LV" sz="1400" dirty="0"/>
              <a:t>                                EUR 7000    – </a:t>
            </a:r>
            <a:r>
              <a:rPr lang="lv-LV" sz="1400" dirty="0" err="1"/>
              <a:t>for</a:t>
            </a:r>
            <a:r>
              <a:rPr lang="lv-LV" sz="1400" dirty="0"/>
              <a:t> 2022</a:t>
            </a:r>
          </a:p>
          <a:p>
            <a:pPr algn="just"/>
            <a:r>
              <a:rPr lang="lv-LV" sz="1400" dirty="0"/>
              <a:t>                                EUR 7000    – </a:t>
            </a:r>
            <a:r>
              <a:rPr lang="lv-LV" sz="1400" dirty="0" err="1"/>
              <a:t>for</a:t>
            </a:r>
            <a:r>
              <a:rPr lang="lv-LV" sz="1400" dirty="0"/>
              <a:t> 2023</a:t>
            </a:r>
          </a:p>
          <a:p>
            <a:pPr algn="just"/>
            <a:endParaRPr lang="lv-LV" sz="1400" dirty="0"/>
          </a:p>
          <a:p>
            <a:pPr algn="just"/>
            <a:endParaRPr lang="en-GB" sz="1400" dirty="0"/>
          </a:p>
          <a:p>
            <a:endParaRPr lang="en-GB" dirty="0"/>
          </a:p>
        </p:txBody>
      </p:sp>
    </p:spTree>
    <p:extLst>
      <p:ext uri="{BB962C8B-B14F-4D97-AF65-F5344CB8AC3E}">
        <p14:creationId xmlns:p14="http://schemas.microsoft.com/office/powerpoint/2010/main" val="2082082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49039" y="-1186295"/>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929160" y="-2113659"/>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34</a:t>
            </a:fld>
            <a:endParaRPr lang="en-US" sz="2000" b="1" dirty="0">
              <a:solidFill>
                <a:schemeClr val="bg1">
                  <a:lumMod val="90000"/>
                </a:schemeClr>
              </a:solidFill>
              <a:latin typeface="Mulish Black Roman" pitchFamily="2" charset="77"/>
            </a:endParaRPr>
          </a:p>
        </p:txBody>
      </p:sp>
      <p:sp>
        <p:nvSpPr>
          <p:cNvPr id="8" name="TextBox 7">
            <a:extLst>
              <a:ext uri="{FF2B5EF4-FFF2-40B4-BE49-F238E27FC236}">
                <a16:creationId xmlns:a16="http://schemas.microsoft.com/office/drawing/2014/main" id="{C091ED9D-6ED0-3744-B5D4-11F332E96ABC}"/>
              </a:ext>
            </a:extLst>
          </p:cNvPr>
          <p:cNvSpPr txBox="1"/>
          <p:nvPr/>
        </p:nvSpPr>
        <p:spPr>
          <a:xfrm>
            <a:off x="526853" y="354339"/>
            <a:ext cx="10553038" cy="523220"/>
          </a:xfrm>
          <a:prstGeom prst="rect">
            <a:avLst/>
          </a:prstGeom>
          <a:noFill/>
          <a:ln w="38100">
            <a:noFill/>
          </a:ln>
          <a:effectLst/>
        </p:spPr>
        <p:txBody>
          <a:bodyPr wrap="square" rtlCol="0">
            <a:spAutoFit/>
          </a:bodyPr>
          <a:lstStyle/>
          <a:p>
            <a:r>
              <a:rPr lang="lv-LV" sz="2800" b="1" dirty="0"/>
              <a:t>Lēmumi</a:t>
            </a:r>
            <a:r>
              <a:rPr lang="lv-LV" sz="2800" b="1" dirty="0">
                <a:latin typeface="Mulish Bold Roman" pitchFamily="2" charset="77"/>
              </a:rPr>
              <a:t>/ </a:t>
            </a:r>
            <a:r>
              <a:rPr lang="lv-LV" sz="2800" b="1" dirty="0" err="1">
                <a:solidFill>
                  <a:schemeClr val="accent2"/>
                </a:solidFill>
                <a:latin typeface="Mulish Bold Roman" pitchFamily="2" charset="77"/>
              </a:rPr>
              <a:t>Resolutions</a:t>
            </a:r>
            <a:endParaRPr lang="en-US" sz="2800" b="1" dirty="0">
              <a:solidFill>
                <a:schemeClr val="accent2"/>
              </a:solidFill>
              <a:latin typeface="Mulish Bold Roman" pitchFamily="2" charset="77"/>
            </a:endParaRPr>
          </a:p>
        </p:txBody>
      </p:sp>
      <p:sp>
        <p:nvSpPr>
          <p:cNvPr id="15" name="TextBox 14">
            <a:extLst>
              <a:ext uri="{FF2B5EF4-FFF2-40B4-BE49-F238E27FC236}">
                <a16:creationId xmlns:a16="http://schemas.microsoft.com/office/drawing/2014/main" id="{81A3153E-713E-8A41-8E01-78AF67528BCC}"/>
              </a:ext>
            </a:extLst>
          </p:cNvPr>
          <p:cNvSpPr txBox="1"/>
          <p:nvPr/>
        </p:nvSpPr>
        <p:spPr>
          <a:xfrm>
            <a:off x="1004524" y="1140213"/>
            <a:ext cx="7714694" cy="584775"/>
          </a:xfrm>
          <a:prstGeom prst="rect">
            <a:avLst/>
          </a:prstGeom>
          <a:noFill/>
        </p:spPr>
        <p:txBody>
          <a:bodyPr wrap="square" rtlCol="0" anchor="b">
            <a:spAutoFit/>
          </a:bodyPr>
          <a:lstStyle/>
          <a:p>
            <a:r>
              <a:rPr lang="lv-LV" sz="1600" b="1" dirty="0"/>
              <a:t>AS “Conexus Baltic Grid” revidentam noteiktās atlīdzības izmaiņas / </a:t>
            </a:r>
          </a:p>
          <a:p>
            <a:r>
              <a:rPr lang="en-US" sz="1600" b="1" dirty="0">
                <a:solidFill>
                  <a:schemeClr val="tx2"/>
                </a:solidFill>
              </a:rPr>
              <a:t>Changes in the remuneration set for the auditor of JSC “Conexus Baltic Grid”</a:t>
            </a:r>
            <a:endParaRPr lang="lv-LV" sz="1600" b="1" dirty="0">
              <a:solidFill>
                <a:schemeClr val="tx2"/>
              </a:solidFill>
            </a:endParaRPr>
          </a:p>
        </p:txBody>
      </p:sp>
      <p:sp>
        <p:nvSpPr>
          <p:cNvPr id="2" name="Oval 1">
            <a:extLst>
              <a:ext uri="{FF2B5EF4-FFF2-40B4-BE49-F238E27FC236}">
                <a16:creationId xmlns:a16="http://schemas.microsoft.com/office/drawing/2014/main" id="{4BDD1065-7185-5F4D-BD8F-51368E3E021E}"/>
              </a:ext>
            </a:extLst>
          </p:cNvPr>
          <p:cNvSpPr/>
          <p:nvPr/>
        </p:nvSpPr>
        <p:spPr>
          <a:xfrm>
            <a:off x="504938" y="1500891"/>
            <a:ext cx="499586" cy="499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Mulish ExtraBold Roman" pitchFamily="2" charset="77"/>
              </a:rPr>
              <a:t>6</a:t>
            </a:r>
            <a:endParaRPr lang="en-US" sz="2400" b="1" dirty="0">
              <a:solidFill>
                <a:schemeClr val="tx1"/>
              </a:solidFill>
              <a:latin typeface="Mulish ExtraBold Roman" pitchFamily="2" charset="77"/>
            </a:endParaRPr>
          </a:p>
        </p:txBody>
      </p:sp>
      <p:cxnSp>
        <p:nvCxnSpPr>
          <p:cNvPr id="4" name="Straight Connector 3">
            <a:extLst>
              <a:ext uri="{FF2B5EF4-FFF2-40B4-BE49-F238E27FC236}">
                <a16:creationId xmlns:a16="http://schemas.microsoft.com/office/drawing/2014/main" id="{7C7207D4-EFB7-3345-BD21-C6948934784B}"/>
              </a:ext>
            </a:extLst>
          </p:cNvPr>
          <p:cNvCxnSpPr>
            <a:cxnSpLocks/>
          </p:cNvCxnSpPr>
          <p:nvPr/>
        </p:nvCxnSpPr>
        <p:spPr>
          <a:xfrm flipH="1">
            <a:off x="1004524" y="1724988"/>
            <a:ext cx="74999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192FB7-F0BB-4319-B30C-86ECD18F5D3B}"/>
              </a:ext>
            </a:extLst>
          </p:cNvPr>
          <p:cNvSpPr txBox="1"/>
          <p:nvPr/>
        </p:nvSpPr>
        <p:spPr>
          <a:xfrm>
            <a:off x="826902" y="2437616"/>
            <a:ext cx="5215310" cy="1815882"/>
          </a:xfrm>
          <a:prstGeom prst="rect">
            <a:avLst/>
          </a:prstGeom>
          <a:noFill/>
        </p:spPr>
        <p:txBody>
          <a:bodyPr wrap="square" rtlCol="0">
            <a:spAutoFit/>
          </a:bodyPr>
          <a:lstStyle/>
          <a:p>
            <a:pPr lvl="0" algn="just">
              <a:spcBef>
                <a:spcPts val="600"/>
              </a:spcBef>
              <a:spcAft>
                <a:spcPts val="600"/>
              </a:spcAft>
              <a:tabLst>
                <a:tab pos="260985" algn="l"/>
              </a:tabLst>
            </a:pPr>
            <a:r>
              <a:rPr lang="lv-LV" sz="1600" dirty="0"/>
              <a:t>Grozīt zvērinātu revidentu komercsabiedrībai </a:t>
            </a:r>
            <a:r>
              <a:rPr lang="lv-LV" sz="1600" dirty="0" err="1"/>
              <a:t>PricewaterhouseCoopers</a:t>
            </a:r>
            <a:r>
              <a:rPr lang="lv-LV" sz="1600" dirty="0"/>
              <a:t> SIA noteikto atlīdzību par akciju sabiedrības “Conexus Baltic Grid” 2021., 2022. un 2023. finanšu pārskata un atkarības pārskata revīziju, un noteikt to 34 500 EUR (neieskaitot PVN) par 2021. gada revīziju, 29 300 EUR (neieskaitot PVN) par 2022. gada revīziju un 29 300 EUR (neieskaitot PVN) par 2023. gada revīziju.</a:t>
            </a:r>
          </a:p>
        </p:txBody>
      </p:sp>
      <p:sp>
        <p:nvSpPr>
          <p:cNvPr id="13" name="TextBox 12">
            <a:extLst>
              <a:ext uri="{FF2B5EF4-FFF2-40B4-BE49-F238E27FC236}">
                <a16:creationId xmlns:a16="http://schemas.microsoft.com/office/drawing/2014/main" id="{23CCC653-0729-4728-BED1-82DBF4C21C13}"/>
              </a:ext>
            </a:extLst>
          </p:cNvPr>
          <p:cNvSpPr txBox="1"/>
          <p:nvPr/>
        </p:nvSpPr>
        <p:spPr>
          <a:xfrm>
            <a:off x="6340462" y="2413667"/>
            <a:ext cx="5257718" cy="1815882"/>
          </a:xfrm>
          <a:prstGeom prst="rect">
            <a:avLst/>
          </a:prstGeom>
          <a:noFill/>
        </p:spPr>
        <p:txBody>
          <a:bodyPr wrap="square" rtlCol="0">
            <a:spAutoFit/>
          </a:bodyPr>
          <a:lstStyle/>
          <a:p>
            <a:pPr lvl="0" algn="just">
              <a:tabLst>
                <a:tab pos="260985" algn="l"/>
              </a:tabLst>
            </a:pPr>
            <a:r>
              <a:rPr lang="lv-LV" sz="1600" dirty="0">
                <a:solidFill>
                  <a:schemeClr val="tx2"/>
                </a:solidFill>
              </a:rPr>
              <a:t>To </a:t>
            </a:r>
            <a:r>
              <a:rPr lang="lv-LV" sz="1600" dirty="0" err="1">
                <a:solidFill>
                  <a:schemeClr val="tx2"/>
                </a:solidFill>
              </a:rPr>
              <a:t>amend</a:t>
            </a:r>
            <a:r>
              <a:rPr lang="lv-LV" sz="1600" dirty="0">
                <a:solidFill>
                  <a:schemeClr val="tx2"/>
                </a:solidFill>
              </a:rPr>
              <a:t> </a:t>
            </a:r>
            <a:r>
              <a:rPr lang="lv-LV" sz="1600" dirty="0" err="1">
                <a:solidFill>
                  <a:schemeClr val="tx2"/>
                </a:solidFill>
              </a:rPr>
              <a:t>the</a:t>
            </a:r>
            <a:r>
              <a:rPr lang="lv-LV" sz="1600" dirty="0">
                <a:solidFill>
                  <a:schemeClr val="tx2"/>
                </a:solidFill>
              </a:rPr>
              <a:t> </a:t>
            </a:r>
            <a:r>
              <a:rPr lang="lv-LV" sz="1600" dirty="0" err="1">
                <a:solidFill>
                  <a:schemeClr val="tx2"/>
                </a:solidFill>
              </a:rPr>
              <a:t>remuneration</a:t>
            </a:r>
            <a:r>
              <a:rPr lang="lv-LV" sz="1600" dirty="0">
                <a:solidFill>
                  <a:schemeClr val="tx2"/>
                </a:solidFill>
              </a:rPr>
              <a:t> </a:t>
            </a:r>
            <a:r>
              <a:rPr lang="lv-LV" sz="1600" dirty="0" err="1">
                <a:solidFill>
                  <a:schemeClr val="tx2"/>
                </a:solidFill>
              </a:rPr>
              <a:t>set</a:t>
            </a:r>
            <a:r>
              <a:rPr lang="lv-LV" sz="1600" dirty="0">
                <a:solidFill>
                  <a:schemeClr val="tx2"/>
                </a:solidFill>
              </a:rPr>
              <a:t> </a:t>
            </a:r>
            <a:r>
              <a:rPr lang="lv-LV" sz="1600" dirty="0" err="1">
                <a:solidFill>
                  <a:schemeClr val="tx2"/>
                </a:solidFill>
              </a:rPr>
              <a:t>for</a:t>
            </a:r>
            <a:r>
              <a:rPr lang="lv-LV" sz="1600" dirty="0">
                <a:solidFill>
                  <a:schemeClr val="tx2"/>
                </a:solidFill>
              </a:rPr>
              <a:t> </a:t>
            </a:r>
            <a:r>
              <a:rPr lang="lv-LV" sz="1600" dirty="0" err="1">
                <a:solidFill>
                  <a:schemeClr val="tx2"/>
                </a:solidFill>
              </a:rPr>
              <a:t>the</a:t>
            </a:r>
            <a:r>
              <a:rPr lang="lv-LV" sz="1600" dirty="0">
                <a:solidFill>
                  <a:schemeClr val="tx2"/>
                </a:solidFill>
              </a:rPr>
              <a:t> </a:t>
            </a:r>
            <a:r>
              <a:rPr lang="en-US" sz="1600" dirty="0">
                <a:solidFill>
                  <a:schemeClr val="tx2"/>
                </a:solidFill>
              </a:rPr>
              <a:t>commercial company of certified auditors </a:t>
            </a:r>
            <a:r>
              <a:rPr lang="lv-LV" sz="1600" dirty="0" err="1">
                <a:solidFill>
                  <a:schemeClr val="tx2"/>
                </a:solidFill>
              </a:rPr>
              <a:t>PricewaterhouseCoopers</a:t>
            </a:r>
            <a:r>
              <a:rPr lang="lv-LV" sz="1600" dirty="0">
                <a:solidFill>
                  <a:schemeClr val="tx2"/>
                </a:solidFill>
              </a:rPr>
              <a:t> SIA </a:t>
            </a:r>
            <a:r>
              <a:rPr lang="lv-LV" sz="1600" dirty="0" err="1">
                <a:solidFill>
                  <a:schemeClr val="tx2"/>
                </a:solidFill>
              </a:rPr>
              <a:t>for</a:t>
            </a:r>
            <a:r>
              <a:rPr lang="lv-LV" sz="1600" dirty="0">
                <a:solidFill>
                  <a:schemeClr val="tx2"/>
                </a:solidFill>
              </a:rPr>
              <a:t> </a:t>
            </a:r>
            <a:r>
              <a:rPr lang="lv-LV" sz="1600" dirty="0" err="1">
                <a:solidFill>
                  <a:schemeClr val="tx2"/>
                </a:solidFill>
              </a:rPr>
              <a:t>the</a:t>
            </a:r>
            <a:r>
              <a:rPr lang="lv-LV" sz="1600" dirty="0">
                <a:solidFill>
                  <a:schemeClr val="tx2"/>
                </a:solidFill>
              </a:rPr>
              <a:t> </a:t>
            </a:r>
            <a:r>
              <a:rPr lang="lv-LV" sz="1600" dirty="0" err="1">
                <a:solidFill>
                  <a:schemeClr val="tx2"/>
                </a:solidFill>
              </a:rPr>
              <a:t>audit</a:t>
            </a:r>
            <a:r>
              <a:rPr lang="lv-LV" sz="1600" dirty="0">
                <a:solidFill>
                  <a:schemeClr val="tx2"/>
                </a:solidFill>
              </a:rPr>
              <a:t> </a:t>
            </a:r>
            <a:r>
              <a:rPr lang="lv-LV" sz="1600" dirty="0" err="1">
                <a:solidFill>
                  <a:schemeClr val="tx2"/>
                </a:solidFill>
              </a:rPr>
              <a:t>of</a:t>
            </a:r>
            <a:r>
              <a:rPr lang="lv-LV" sz="1600" dirty="0">
                <a:solidFill>
                  <a:schemeClr val="tx2"/>
                </a:solidFill>
              </a:rPr>
              <a:t> </a:t>
            </a:r>
            <a:r>
              <a:rPr lang="en-US" sz="1600" dirty="0">
                <a:solidFill>
                  <a:schemeClr val="tx2"/>
                </a:solidFill>
              </a:rPr>
              <a:t>the financial statements and report on dependency of 2021, 2022 and 2023, and </a:t>
            </a:r>
            <a:r>
              <a:rPr lang="lv-LV" sz="1600" dirty="0">
                <a:solidFill>
                  <a:schemeClr val="tx2"/>
                </a:solidFill>
              </a:rPr>
              <a:t>to </a:t>
            </a:r>
            <a:r>
              <a:rPr lang="lv-LV" sz="1600" dirty="0" err="1">
                <a:solidFill>
                  <a:schemeClr val="tx2"/>
                </a:solidFill>
              </a:rPr>
              <a:t>set</a:t>
            </a:r>
            <a:r>
              <a:rPr lang="lv-LV" sz="1600" dirty="0">
                <a:solidFill>
                  <a:schemeClr val="tx2"/>
                </a:solidFill>
              </a:rPr>
              <a:t> it EUR 34 500 (</a:t>
            </a:r>
            <a:r>
              <a:rPr lang="lv-LV" sz="1600" dirty="0" err="1">
                <a:solidFill>
                  <a:schemeClr val="tx2"/>
                </a:solidFill>
              </a:rPr>
              <a:t>excluding</a:t>
            </a:r>
            <a:r>
              <a:rPr lang="lv-LV" sz="1600" dirty="0">
                <a:solidFill>
                  <a:schemeClr val="tx2"/>
                </a:solidFill>
              </a:rPr>
              <a:t> VAT) </a:t>
            </a:r>
            <a:r>
              <a:rPr lang="en-US" sz="1600" dirty="0">
                <a:solidFill>
                  <a:schemeClr val="tx2"/>
                </a:solidFill>
              </a:rPr>
              <a:t>for the 2021 audit</a:t>
            </a:r>
            <a:r>
              <a:rPr lang="lv-LV" sz="1600" dirty="0">
                <a:solidFill>
                  <a:schemeClr val="tx2"/>
                </a:solidFill>
              </a:rPr>
              <a:t>, EUR 29 300 (</a:t>
            </a:r>
            <a:r>
              <a:rPr lang="lv-LV" sz="1600" dirty="0" err="1">
                <a:solidFill>
                  <a:schemeClr val="tx2"/>
                </a:solidFill>
              </a:rPr>
              <a:t>excluding</a:t>
            </a:r>
            <a:r>
              <a:rPr lang="lv-LV" sz="1600" dirty="0">
                <a:solidFill>
                  <a:schemeClr val="tx2"/>
                </a:solidFill>
              </a:rPr>
              <a:t> VAT) </a:t>
            </a:r>
            <a:r>
              <a:rPr lang="en-US" sz="1600" dirty="0">
                <a:solidFill>
                  <a:schemeClr val="tx2"/>
                </a:solidFill>
              </a:rPr>
              <a:t>for the 2022 audit</a:t>
            </a:r>
            <a:r>
              <a:rPr lang="lv-LV" sz="1600" dirty="0">
                <a:solidFill>
                  <a:schemeClr val="tx2"/>
                </a:solidFill>
              </a:rPr>
              <a:t> and EUR 29 300 (</a:t>
            </a:r>
            <a:r>
              <a:rPr lang="lv-LV" sz="1600" dirty="0" err="1">
                <a:solidFill>
                  <a:schemeClr val="tx2"/>
                </a:solidFill>
              </a:rPr>
              <a:t>excluding</a:t>
            </a:r>
            <a:r>
              <a:rPr lang="lv-LV" sz="1600" dirty="0">
                <a:solidFill>
                  <a:schemeClr val="tx2"/>
                </a:solidFill>
              </a:rPr>
              <a:t> VAT) </a:t>
            </a:r>
            <a:r>
              <a:rPr lang="en-US" sz="1600" dirty="0">
                <a:solidFill>
                  <a:schemeClr val="tx2"/>
                </a:solidFill>
              </a:rPr>
              <a:t>for the 2023 audit</a:t>
            </a:r>
            <a:r>
              <a:rPr lang="lv-LV" sz="1600" dirty="0">
                <a:solidFill>
                  <a:schemeClr val="tx2"/>
                </a:solidFill>
              </a:rPr>
              <a:t>.</a:t>
            </a:r>
          </a:p>
        </p:txBody>
      </p:sp>
    </p:spTree>
    <p:extLst>
      <p:ext uri="{BB962C8B-B14F-4D97-AF65-F5344CB8AC3E}">
        <p14:creationId xmlns:p14="http://schemas.microsoft.com/office/powerpoint/2010/main" val="7433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672790" y="-1111949"/>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7759092" y="2309711"/>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BE989-EDDC-BF42-9D35-751E3D81F0A6}"/>
              </a:ext>
            </a:extLst>
          </p:cNvPr>
          <p:cNvSpPr/>
          <p:nvPr/>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4AC14B71-16E5-514D-9B57-82723AA5EF8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1037" y="6364453"/>
            <a:ext cx="1199409" cy="290838"/>
          </a:xfrm>
          <a:prstGeom prst="rect">
            <a:avLst/>
          </a:prstGeom>
        </p:spPr>
      </p:pic>
      <p:sp>
        <p:nvSpPr>
          <p:cNvPr id="7" name="TextBox 6">
            <a:extLst>
              <a:ext uri="{FF2B5EF4-FFF2-40B4-BE49-F238E27FC236}">
                <a16:creationId xmlns:a16="http://schemas.microsoft.com/office/drawing/2014/main" id="{3EF2EF5E-E03A-1F48-BB60-3810C397CEE7}"/>
              </a:ext>
            </a:extLst>
          </p:cNvPr>
          <p:cNvSpPr txBox="1"/>
          <p:nvPr/>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35</a:t>
            </a:fld>
            <a:endParaRPr lang="en-US" sz="2000" b="1" dirty="0">
              <a:solidFill>
                <a:schemeClr val="bg1">
                  <a:lumMod val="90000"/>
                </a:schemeClr>
              </a:solidFill>
              <a:latin typeface="Mulish Black Roman" pitchFamily="2" charset="77"/>
            </a:endParaRPr>
          </a:p>
        </p:txBody>
      </p:sp>
      <p:sp>
        <p:nvSpPr>
          <p:cNvPr id="9" name="TextBox 8">
            <a:extLst>
              <a:ext uri="{FF2B5EF4-FFF2-40B4-BE49-F238E27FC236}">
                <a16:creationId xmlns:a16="http://schemas.microsoft.com/office/drawing/2014/main" id="{0EFA593D-2392-5A43-AE2E-C5094BDEA44A}"/>
              </a:ext>
            </a:extLst>
          </p:cNvPr>
          <p:cNvSpPr txBox="1"/>
          <p:nvPr/>
        </p:nvSpPr>
        <p:spPr>
          <a:xfrm>
            <a:off x="828097" y="1413845"/>
            <a:ext cx="10676332" cy="1323439"/>
          </a:xfrm>
          <a:prstGeom prst="rect">
            <a:avLst/>
          </a:prstGeom>
          <a:noFill/>
        </p:spPr>
        <p:txBody>
          <a:bodyPr wrap="square" rtlCol="0">
            <a:spAutoFit/>
          </a:bodyPr>
          <a:lstStyle/>
          <a:p>
            <a:pPr algn="ctr"/>
            <a:r>
              <a:rPr lang="lv-LV" sz="4000" dirty="0">
                <a:latin typeface="Mulish Light Roman" pitchFamily="2" charset="77"/>
              </a:rPr>
              <a:t>PALDIES PAR UZMANĪBU!</a:t>
            </a:r>
          </a:p>
          <a:p>
            <a:pPr algn="ctr"/>
            <a:r>
              <a:rPr lang="lv-LV" sz="4000" dirty="0">
                <a:latin typeface="Mulish Light Roman" pitchFamily="2" charset="77"/>
              </a:rPr>
              <a:t>Uz tikšanos akcionāru sapulcē 28. aprīlī!</a:t>
            </a:r>
          </a:p>
        </p:txBody>
      </p:sp>
      <p:sp>
        <p:nvSpPr>
          <p:cNvPr id="10" name="TextBox 9">
            <a:extLst>
              <a:ext uri="{FF2B5EF4-FFF2-40B4-BE49-F238E27FC236}">
                <a16:creationId xmlns:a16="http://schemas.microsoft.com/office/drawing/2014/main" id="{F3B29C97-4502-4BD3-A379-6D5CCC31BC73}"/>
              </a:ext>
            </a:extLst>
          </p:cNvPr>
          <p:cNvSpPr txBox="1"/>
          <p:nvPr/>
        </p:nvSpPr>
        <p:spPr>
          <a:xfrm>
            <a:off x="828097" y="3144661"/>
            <a:ext cx="10676332" cy="1323439"/>
          </a:xfrm>
          <a:prstGeom prst="rect">
            <a:avLst/>
          </a:prstGeom>
          <a:noFill/>
        </p:spPr>
        <p:txBody>
          <a:bodyPr wrap="square" rtlCol="0">
            <a:spAutoFit/>
          </a:bodyPr>
          <a:lstStyle/>
          <a:p>
            <a:pPr algn="ctr"/>
            <a:r>
              <a:rPr lang="lv-LV" sz="4000" dirty="0">
                <a:latin typeface="Mulish Light Roman" pitchFamily="2" charset="77"/>
              </a:rPr>
              <a:t>THANK YOU FOR YOUR ATTENTION!</a:t>
            </a:r>
          </a:p>
          <a:p>
            <a:pPr algn="ctr"/>
            <a:r>
              <a:rPr lang="lv-LV" sz="4000" dirty="0" err="1">
                <a:latin typeface="Mulish Light Roman" pitchFamily="2" charset="77"/>
              </a:rPr>
              <a:t>See</a:t>
            </a:r>
            <a:r>
              <a:rPr lang="lv-LV" sz="4000" dirty="0">
                <a:latin typeface="Mulish Light Roman" pitchFamily="2" charset="77"/>
              </a:rPr>
              <a:t> </a:t>
            </a:r>
            <a:r>
              <a:rPr lang="lv-LV" sz="4000" dirty="0" err="1">
                <a:latin typeface="Mulish Light Roman" pitchFamily="2" charset="77"/>
              </a:rPr>
              <a:t>you</a:t>
            </a:r>
            <a:r>
              <a:rPr lang="lv-LV" sz="4000" dirty="0">
                <a:latin typeface="Mulish Light Roman" pitchFamily="2" charset="77"/>
              </a:rPr>
              <a:t> </a:t>
            </a:r>
            <a:r>
              <a:rPr lang="lv-LV" sz="4000" dirty="0" err="1">
                <a:latin typeface="Mulish Light Roman" pitchFamily="2" charset="77"/>
              </a:rPr>
              <a:t>at</a:t>
            </a:r>
            <a:r>
              <a:rPr lang="lv-LV" sz="4000" dirty="0">
                <a:latin typeface="Mulish Light Roman" pitchFamily="2" charset="77"/>
              </a:rPr>
              <a:t> </a:t>
            </a:r>
            <a:r>
              <a:rPr lang="lv-LV" sz="4000" dirty="0" err="1">
                <a:latin typeface="Mulish Light Roman" pitchFamily="2" charset="77"/>
              </a:rPr>
              <a:t>the</a:t>
            </a:r>
            <a:r>
              <a:rPr lang="lv-LV" sz="4000" dirty="0">
                <a:latin typeface="Mulish Light Roman" pitchFamily="2" charset="77"/>
              </a:rPr>
              <a:t> </a:t>
            </a:r>
            <a:r>
              <a:rPr lang="lv-LV" sz="4000" dirty="0" err="1">
                <a:latin typeface="Mulish Light Roman" pitchFamily="2" charset="77"/>
              </a:rPr>
              <a:t>Shareholder’s</a:t>
            </a:r>
            <a:r>
              <a:rPr lang="lv-LV" sz="4000" dirty="0">
                <a:latin typeface="Mulish Light Roman" pitchFamily="2" charset="77"/>
              </a:rPr>
              <a:t> </a:t>
            </a:r>
            <a:r>
              <a:rPr lang="lv-LV" sz="4000" dirty="0" err="1">
                <a:latin typeface="Mulish Light Roman" pitchFamily="2" charset="77"/>
              </a:rPr>
              <a:t>Meeting</a:t>
            </a:r>
            <a:r>
              <a:rPr lang="lv-LV" sz="4000" dirty="0">
                <a:latin typeface="Mulish Light Roman" pitchFamily="2" charset="77"/>
              </a:rPr>
              <a:t> </a:t>
            </a:r>
            <a:r>
              <a:rPr lang="lv-LV" sz="4000" dirty="0" err="1">
                <a:latin typeface="Mulish Light Roman" pitchFamily="2" charset="77"/>
              </a:rPr>
              <a:t>on</a:t>
            </a:r>
            <a:r>
              <a:rPr lang="lv-LV" sz="4000" dirty="0">
                <a:latin typeface="Mulish Light Roman" pitchFamily="2" charset="77"/>
              </a:rPr>
              <a:t> </a:t>
            </a:r>
            <a:r>
              <a:rPr lang="lv-LV" sz="4000" dirty="0" err="1">
                <a:latin typeface="Mulish Light Roman" pitchFamily="2" charset="77"/>
              </a:rPr>
              <a:t>April</a:t>
            </a:r>
            <a:r>
              <a:rPr lang="lv-LV" sz="4000" dirty="0">
                <a:latin typeface="Mulish Light Roman" pitchFamily="2" charset="77"/>
              </a:rPr>
              <a:t> 28!</a:t>
            </a:r>
          </a:p>
        </p:txBody>
      </p:sp>
    </p:spTree>
    <p:extLst>
      <p:ext uri="{BB962C8B-B14F-4D97-AF65-F5344CB8AC3E}">
        <p14:creationId xmlns:p14="http://schemas.microsoft.com/office/powerpoint/2010/main" val="362715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Akcionāru sapulces darba kārtība </a:t>
            </a:r>
            <a:r>
              <a:rPr lang="lv-LV" sz="2800" b="1" dirty="0">
                <a:latin typeface="Mulish Bold Roman" pitchFamily="2" charset="77"/>
              </a:rPr>
              <a:t>/ </a:t>
            </a:r>
            <a:r>
              <a:rPr lang="lv-LV" sz="2800" b="1" dirty="0" err="1">
                <a:solidFill>
                  <a:schemeClr val="accent2"/>
                </a:solidFill>
                <a:latin typeface="Mulish Bold Roman" pitchFamily="2" charset="77"/>
              </a:rPr>
              <a:t>Shareholder’s</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Meeting’s</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agenda</a:t>
            </a:r>
            <a:endParaRPr lang="en-US" sz="2800" b="1" dirty="0">
              <a:solidFill>
                <a:schemeClr val="accent2"/>
              </a:solidFill>
              <a:latin typeface="Mulish Bold Roman" pitchFamily="2" charset="77"/>
            </a:endParaRPr>
          </a:p>
        </p:txBody>
      </p:sp>
      <p:sp>
        <p:nvSpPr>
          <p:cNvPr id="9" name="TextBox 8">
            <a:extLst>
              <a:ext uri="{FF2B5EF4-FFF2-40B4-BE49-F238E27FC236}">
                <a16:creationId xmlns:a16="http://schemas.microsoft.com/office/drawing/2014/main" id="{0EFA593D-2392-5A43-AE2E-C5094BDEA44A}"/>
              </a:ext>
            </a:extLst>
          </p:cNvPr>
          <p:cNvSpPr txBox="1"/>
          <p:nvPr/>
        </p:nvSpPr>
        <p:spPr>
          <a:xfrm>
            <a:off x="525372" y="1327870"/>
            <a:ext cx="4726379" cy="4031873"/>
          </a:xfrm>
          <a:prstGeom prst="rect">
            <a:avLst/>
          </a:prstGeom>
          <a:noFill/>
        </p:spPr>
        <p:txBody>
          <a:bodyPr wrap="square" rtlCol="0">
            <a:spAutoFit/>
          </a:bodyPr>
          <a:lstStyle/>
          <a:p>
            <a:pPr lvl="0" algn="just">
              <a:buSzPts val="1100"/>
              <a:tabLst>
                <a:tab pos="540385" algn="l"/>
              </a:tabLst>
            </a:pPr>
            <a:r>
              <a:rPr lang="lv-LV" sz="1600" dirty="0">
                <a:effectLst/>
                <a:ea typeface="Times New Roman" panose="02020603050405020304" pitchFamily="18" charset="0"/>
                <a:cs typeface="Arial" panose="020B0604020202020204" pitchFamily="34" charset="0"/>
              </a:rPr>
              <a:t>1. AS “Conexus Baltic Grid” valdes, padomes un neatkarīga revidenta ziņojumi.</a:t>
            </a:r>
          </a:p>
          <a:p>
            <a:pPr lvl="0" algn="just">
              <a:buSzPts val="1100"/>
              <a:tabLst>
                <a:tab pos="540385" algn="l"/>
              </a:tabLst>
            </a:pPr>
            <a:endParaRPr lang="lv-LV" sz="1600" dirty="0">
              <a:effectLst/>
              <a:ea typeface="Times New Roman" panose="02020603050405020304" pitchFamily="18" charset="0"/>
              <a:cs typeface="Arial" panose="020B0604020202020204" pitchFamily="34" charset="0"/>
            </a:endParaRPr>
          </a:p>
          <a:p>
            <a:pPr lvl="0" algn="just">
              <a:buSzPts val="1100"/>
              <a:tabLst>
                <a:tab pos="540385" algn="l"/>
              </a:tabLst>
            </a:pPr>
            <a:r>
              <a:rPr lang="lv-LV" sz="1600" dirty="0">
                <a:effectLst/>
                <a:ea typeface="Times New Roman" panose="02020603050405020304" pitchFamily="18" charset="0"/>
                <a:cs typeface="Arial" panose="020B0604020202020204" pitchFamily="34" charset="0"/>
              </a:rPr>
              <a:t>2. AS “Conexus Baltic Grid” 2021. gada ilgtspējas un gada pārskata un atkarības pārskata apstiprināšana.</a:t>
            </a:r>
          </a:p>
          <a:p>
            <a:pPr lvl="0" algn="just">
              <a:buSzPts val="1100"/>
              <a:tabLst>
                <a:tab pos="540385" algn="l"/>
              </a:tabLst>
            </a:pPr>
            <a:endParaRPr lang="lv-LV" sz="1600" dirty="0">
              <a:effectLst/>
              <a:ea typeface="Times New Roman" panose="02020603050405020304" pitchFamily="18" charset="0"/>
              <a:cs typeface="Arial" panose="020B0604020202020204" pitchFamily="34" charset="0"/>
            </a:endParaRPr>
          </a:p>
          <a:p>
            <a:pPr lvl="0" algn="just">
              <a:buSzPts val="1100"/>
              <a:tabLst>
                <a:tab pos="540385" algn="l"/>
              </a:tabLst>
            </a:pPr>
            <a:r>
              <a:rPr lang="lv-LV" sz="1600" dirty="0">
                <a:effectLst/>
                <a:ea typeface="Times New Roman" panose="02020603050405020304" pitchFamily="18" charset="0"/>
                <a:cs typeface="Arial" panose="020B0604020202020204" pitchFamily="34" charset="0"/>
              </a:rPr>
              <a:t>3. AS “Conexus Baltic Grid” peļņas izlietošana.</a:t>
            </a:r>
          </a:p>
          <a:p>
            <a:pPr lvl="0" algn="just">
              <a:buSzPts val="1100"/>
              <a:tabLst>
                <a:tab pos="540385" algn="l"/>
              </a:tabLst>
            </a:pPr>
            <a:endParaRPr lang="lv-LV" sz="1600" dirty="0">
              <a:effectLst/>
              <a:ea typeface="Times New Roman" panose="02020603050405020304" pitchFamily="18" charset="0"/>
              <a:cs typeface="Arial" panose="020B0604020202020204" pitchFamily="34" charset="0"/>
            </a:endParaRPr>
          </a:p>
          <a:p>
            <a:pPr lvl="0" algn="just">
              <a:buSzPts val="1100"/>
              <a:tabLst>
                <a:tab pos="540385" algn="l"/>
              </a:tabLst>
            </a:pPr>
            <a:r>
              <a:rPr lang="lv-LV" sz="1600" dirty="0">
                <a:effectLst/>
                <a:ea typeface="Times New Roman" panose="02020603050405020304" pitchFamily="18" charset="0"/>
                <a:cs typeface="Arial" panose="020B0604020202020204" pitchFamily="34" charset="0"/>
              </a:rPr>
              <a:t>4. AS “Conexus Baltic Grid” obligāciju emisija, piedāvāšana un iekļaušana regulētajā tirgū.</a:t>
            </a:r>
          </a:p>
          <a:p>
            <a:pPr lvl="0" algn="just">
              <a:buSzPts val="1100"/>
              <a:tabLst>
                <a:tab pos="540385" algn="l"/>
              </a:tabLst>
            </a:pPr>
            <a:endParaRPr lang="lv-LV" sz="1600" dirty="0">
              <a:effectLst/>
              <a:ea typeface="Times New Roman" panose="02020603050405020304" pitchFamily="18" charset="0"/>
              <a:cs typeface="Arial" panose="020B0604020202020204" pitchFamily="34" charset="0"/>
            </a:endParaRPr>
          </a:p>
          <a:p>
            <a:pPr lvl="0" algn="just">
              <a:buSzPts val="1100"/>
              <a:tabLst>
                <a:tab pos="540385" algn="l"/>
              </a:tabLst>
            </a:pPr>
            <a:r>
              <a:rPr lang="lv-LV" sz="1600" dirty="0">
                <a:effectLst/>
                <a:ea typeface="Times New Roman" panose="02020603050405020304" pitchFamily="18" charset="0"/>
                <a:cs typeface="Arial" panose="020B0604020202020204" pitchFamily="34" charset="0"/>
              </a:rPr>
              <a:t>5. AS “Conexus Baltic Grid” padomes locekļu vēlēšanas.</a:t>
            </a:r>
          </a:p>
          <a:p>
            <a:pPr lvl="0" algn="just">
              <a:buSzPts val="1100"/>
              <a:tabLst>
                <a:tab pos="540385" algn="l"/>
              </a:tabLst>
            </a:pPr>
            <a:endParaRPr lang="lv-LV" sz="1600" dirty="0">
              <a:effectLst/>
              <a:ea typeface="Times New Roman" panose="02020603050405020304" pitchFamily="18" charset="0"/>
              <a:cs typeface="Arial" panose="020B0604020202020204" pitchFamily="34" charset="0"/>
            </a:endParaRPr>
          </a:p>
          <a:p>
            <a:pPr lvl="0" algn="just">
              <a:buSzPts val="1100"/>
              <a:tabLst>
                <a:tab pos="540385" algn="l"/>
              </a:tabLst>
            </a:pPr>
            <a:r>
              <a:rPr lang="lv-LV" sz="1600" dirty="0">
                <a:effectLst/>
                <a:ea typeface="Times New Roman" panose="02020603050405020304" pitchFamily="18" charset="0"/>
                <a:cs typeface="Arial" panose="020B0604020202020204" pitchFamily="34" charset="0"/>
              </a:rPr>
              <a:t>6. AS “Conexus Baltic Grid” revidentam noteiktās atlīdzības izmaiņas.</a:t>
            </a:r>
          </a:p>
        </p:txBody>
      </p:sp>
      <p:sp>
        <p:nvSpPr>
          <p:cNvPr id="16" name="TextBox 15">
            <a:extLst>
              <a:ext uri="{FF2B5EF4-FFF2-40B4-BE49-F238E27FC236}">
                <a16:creationId xmlns:a16="http://schemas.microsoft.com/office/drawing/2014/main" id="{68CEC18B-98B1-8342-A4A3-D3164A18B71F}"/>
              </a:ext>
            </a:extLst>
          </p:cNvPr>
          <p:cNvSpPr txBox="1"/>
          <p:nvPr/>
        </p:nvSpPr>
        <p:spPr>
          <a:xfrm>
            <a:off x="6217703" y="1316682"/>
            <a:ext cx="5083803" cy="4031873"/>
          </a:xfrm>
          <a:prstGeom prst="rect">
            <a:avLst/>
          </a:prstGeom>
          <a:noFill/>
        </p:spPr>
        <p:txBody>
          <a:bodyPr wrap="square" rtlCol="0">
            <a:spAutoFit/>
          </a:bodyPr>
          <a:lstStyle/>
          <a:p>
            <a:pPr lvl="0"/>
            <a:r>
              <a:rPr lang="lv-LV" sz="1600" dirty="0">
                <a:solidFill>
                  <a:schemeClr val="accent2"/>
                </a:solidFill>
                <a:cs typeface="Arial" panose="020B0604020202020204" pitchFamily="34" charset="0"/>
              </a:rPr>
              <a:t>1. </a:t>
            </a:r>
            <a:r>
              <a:rPr lang="en-GB" sz="1600" dirty="0">
                <a:solidFill>
                  <a:schemeClr val="accent2"/>
                </a:solidFill>
                <a:cs typeface="Arial" panose="020B0604020202020204" pitchFamily="34" charset="0"/>
              </a:rPr>
              <a:t>Reports of the JSC “Conexus Baltic Grid” Board, Council and the Independent Auditor.</a:t>
            </a:r>
            <a:endParaRPr lang="lv-LV" sz="1600" dirty="0">
              <a:solidFill>
                <a:schemeClr val="accent2"/>
              </a:solidFill>
              <a:cs typeface="Arial" panose="020B0604020202020204" pitchFamily="34" charset="0"/>
            </a:endParaRPr>
          </a:p>
          <a:p>
            <a:pPr lvl="0"/>
            <a:endParaRPr lang="lv-LV" sz="1600" dirty="0">
              <a:solidFill>
                <a:schemeClr val="accent2"/>
              </a:solidFill>
              <a:cs typeface="Arial" panose="020B0604020202020204" pitchFamily="34" charset="0"/>
            </a:endParaRPr>
          </a:p>
          <a:p>
            <a:pPr lvl="0"/>
            <a:r>
              <a:rPr lang="lv-LV" sz="1600" dirty="0">
                <a:solidFill>
                  <a:schemeClr val="accent2"/>
                </a:solidFill>
                <a:cs typeface="Arial" panose="020B0604020202020204" pitchFamily="34" charset="0"/>
              </a:rPr>
              <a:t>2. </a:t>
            </a:r>
            <a:r>
              <a:rPr lang="en-GB" sz="1600" dirty="0">
                <a:solidFill>
                  <a:schemeClr val="accent2"/>
                </a:solidFill>
                <a:cs typeface="Arial" panose="020B0604020202020204" pitchFamily="34" charset="0"/>
              </a:rPr>
              <a:t>Approval of the JSC “Conexus Baltic Grid” 2021 Sustainability and Annual Report and Dependency Report.</a:t>
            </a:r>
            <a:endParaRPr lang="lv-LV" sz="1600" dirty="0">
              <a:solidFill>
                <a:schemeClr val="accent2"/>
              </a:solidFill>
              <a:cs typeface="Arial" panose="020B0604020202020204" pitchFamily="34" charset="0"/>
            </a:endParaRPr>
          </a:p>
          <a:p>
            <a:pPr lvl="0"/>
            <a:endParaRPr lang="lv-LV" sz="1600" dirty="0">
              <a:solidFill>
                <a:schemeClr val="accent2"/>
              </a:solidFill>
              <a:cs typeface="Arial" panose="020B0604020202020204" pitchFamily="34" charset="0"/>
            </a:endParaRPr>
          </a:p>
          <a:p>
            <a:pPr lvl="0"/>
            <a:r>
              <a:rPr lang="lv-LV" sz="1600" dirty="0">
                <a:solidFill>
                  <a:schemeClr val="accent2"/>
                </a:solidFill>
                <a:cs typeface="Arial" panose="020B0604020202020204" pitchFamily="34" charset="0"/>
              </a:rPr>
              <a:t>3. </a:t>
            </a:r>
            <a:r>
              <a:rPr lang="en-GB" sz="1600" dirty="0">
                <a:solidFill>
                  <a:schemeClr val="accent2"/>
                </a:solidFill>
                <a:cs typeface="Arial" panose="020B0604020202020204" pitchFamily="34" charset="0"/>
              </a:rPr>
              <a:t>Use of the JSC “Conexus Baltic Grid” profit.</a:t>
            </a:r>
            <a:endParaRPr lang="lv-LV" sz="1600" dirty="0">
              <a:solidFill>
                <a:schemeClr val="accent2"/>
              </a:solidFill>
              <a:cs typeface="Arial" panose="020B0604020202020204" pitchFamily="34" charset="0"/>
            </a:endParaRPr>
          </a:p>
          <a:p>
            <a:pPr lvl="0"/>
            <a:endParaRPr lang="lv-LV" sz="1600" dirty="0">
              <a:solidFill>
                <a:schemeClr val="accent2"/>
              </a:solidFill>
              <a:cs typeface="Arial" panose="020B0604020202020204" pitchFamily="34" charset="0"/>
            </a:endParaRPr>
          </a:p>
          <a:p>
            <a:pPr lvl="0"/>
            <a:r>
              <a:rPr lang="lv-LV" sz="1600" dirty="0">
                <a:solidFill>
                  <a:schemeClr val="accent2"/>
                </a:solidFill>
                <a:cs typeface="Arial" panose="020B0604020202020204" pitchFamily="34" charset="0"/>
              </a:rPr>
              <a:t>4. </a:t>
            </a:r>
            <a:r>
              <a:rPr lang="en-GB" sz="1600" dirty="0">
                <a:solidFill>
                  <a:schemeClr val="accent2"/>
                </a:solidFill>
                <a:cs typeface="Arial" panose="020B0604020202020204" pitchFamily="34" charset="0"/>
              </a:rPr>
              <a:t>Issuance, offering and listing of bonds of JSC “Conexus Baltic Grid”.</a:t>
            </a:r>
            <a:endParaRPr lang="lv-LV" sz="1600" dirty="0">
              <a:solidFill>
                <a:schemeClr val="accent2"/>
              </a:solidFill>
              <a:cs typeface="Arial" panose="020B0604020202020204" pitchFamily="34" charset="0"/>
            </a:endParaRPr>
          </a:p>
          <a:p>
            <a:pPr lvl="0"/>
            <a:endParaRPr lang="lv-LV" sz="1600" dirty="0">
              <a:solidFill>
                <a:schemeClr val="accent2"/>
              </a:solidFill>
              <a:cs typeface="Arial" panose="020B0604020202020204" pitchFamily="34" charset="0"/>
            </a:endParaRPr>
          </a:p>
          <a:p>
            <a:pPr lvl="0"/>
            <a:r>
              <a:rPr lang="lv-LV" sz="1600" dirty="0">
                <a:solidFill>
                  <a:schemeClr val="accent2"/>
                </a:solidFill>
                <a:cs typeface="Arial" panose="020B0604020202020204" pitchFamily="34" charset="0"/>
              </a:rPr>
              <a:t>5. </a:t>
            </a:r>
            <a:r>
              <a:rPr lang="en-GB" sz="1600" dirty="0">
                <a:solidFill>
                  <a:schemeClr val="accent2"/>
                </a:solidFill>
                <a:cs typeface="Arial" panose="020B0604020202020204" pitchFamily="34" charset="0"/>
              </a:rPr>
              <a:t>Election of the Council members of the JSC “Conexus Baltic Grid”.</a:t>
            </a:r>
            <a:endParaRPr lang="lv-LV" sz="1600" dirty="0">
              <a:solidFill>
                <a:schemeClr val="accent2"/>
              </a:solidFill>
              <a:cs typeface="Arial" panose="020B0604020202020204" pitchFamily="34" charset="0"/>
            </a:endParaRPr>
          </a:p>
          <a:p>
            <a:pPr lvl="0"/>
            <a:endParaRPr lang="lv-LV" sz="1600" dirty="0">
              <a:solidFill>
                <a:schemeClr val="accent2"/>
              </a:solidFill>
              <a:cs typeface="Arial" panose="020B0604020202020204" pitchFamily="34" charset="0"/>
            </a:endParaRPr>
          </a:p>
          <a:p>
            <a:pPr lvl="0"/>
            <a:r>
              <a:rPr lang="lv-LV" sz="1600" dirty="0">
                <a:solidFill>
                  <a:schemeClr val="accent2"/>
                </a:solidFill>
                <a:cs typeface="Arial" panose="020B0604020202020204" pitchFamily="34" charset="0"/>
              </a:rPr>
              <a:t>6. </a:t>
            </a:r>
            <a:r>
              <a:rPr lang="en-GB" sz="1600" dirty="0">
                <a:solidFill>
                  <a:schemeClr val="accent2"/>
                </a:solidFill>
                <a:cs typeface="Arial" panose="020B0604020202020204" pitchFamily="34" charset="0"/>
              </a:rPr>
              <a:t>Changes in the remuneration set for the auditor of JSC “Conexus Baltic Grid”.</a:t>
            </a:r>
            <a:endParaRPr lang="lv-LV" sz="1600" dirty="0">
              <a:solidFill>
                <a:schemeClr val="accent2"/>
              </a:solidFill>
              <a:cs typeface="Arial" panose="020B0604020202020204" pitchFamily="34" charset="0"/>
            </a:endParaRPr>
          </a:p>
        </p:txBody>
      </p:sp>
    </p:spTree>
    <p:extLst>
      <p:ext uri="{BB962C8B-B14F-4D97-AF65-F5344CB8AC3E}">
        <p14:creationId xmlns:p14="http://schemas.microsoft.com/office/powerpoint/2010/main" val="304276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pic>
        <p:nvPicPr>
          <p:cNvPr id="3" name="Picture 2">
            <a:extLst>
              <a:ext uri="{FF2B5EF4-FFF2-40B4-BE49-F238E27FC236}">
                <a16:creationId xmlns:a16="http://schemas.microsoft.com/office/drawing/2014/main" id="{425472A5-919A-4C6E-9F31-8C719CFE89BF}"/>
              </a:ext>
            </a:extLst>
          </p:cNvPr>
          <p:cNvPicPr>
            <a:picLocks noChangeAspect="1"/>
          </p:cNvPicPr>
          <p:nvPr/>
        </p:nvPicPr>
        <p:blipFill>
          <a:blip r:embed="rId2"/>
          <a:stretch>
            <a:fillRect/>
          </a:stretch>
        </p:blipFill>
        <p:spPr>
          <a:xfrm>
            <a:off x="670891" y="1158449"/>
            <a:ext cx="5004932" cy="4852735"/>
          </a:xfrm>
          <a:prstGeom prst="rect">
            <a:avLst/>
          </a:prstGeom>
        </p:spPr>
      </p:pic>
      <p:pic>
        <p:nvPicPr>
          <p:cNvPr id="5" name="Picture 4">
            <a:extLst>
              <a:ext uri="{FF2B5EF4-FFF2-40B4-BE49-F238E27FC236}">
                <a16:creationId xmlns:a16="http://schemas.microsoft.com/office/drawing/2014/main" id="{FBD6637D-EB44-4D40-88B3-D27A7176CF58}"/>
              </a:ext>
            </a:extLst>
          </p:cNvPr>
          <p:cNvPicPr>
            <a:picLocks noChangeAspect="1"/>
          </p:cNvPicPr>
          <p:nvPr/>
        </p:nvPicPr>
        <p:blipFill>
          <a:blip r:embed="rId3"/>
          <a:stretch>
            <a:fillRect/>
          </a:stretch>
        </p:blipFill>
        <p:spPr>
          <a:xfrm>
            <a:off x="5988770" y="1158449"/>
            <a:ext cx="5010834" cy="4852736"/>
          </a:xfrm>
          <a:prstGeom prst="rect">
            <a:avLst/>
          </a:prstGeom>
        </p:spPr>
      </p:pic>
    </p:spTree>
    <p:extLst>
      <p:ext uri="{BB962C8B-B14F-4D97-AF65-F5344CB8AC3E}">
        <p14:creationId xmlns:p14="http://schemas.microsoft.com/office/powerpoint/2010/main" val="213469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pic>
        <p:nvPicPr>
          <p:cNvPr id="4" name="Picture 3">
            <a:extLst>
              <a:ext uri="{FF2B5EF4-FFF2-40B4-BE49-F238E27FC236}">
                <a16:creationId xmlns:a16="http://schemas.microsoft.com/office/drawing/2014/main" id="{00AAC323-F3ED-4339-AA7D-FABDB9C8A354}"/>
              </a:ext>
            </a:extLst>
          </p:cNvPr>
          <p:cNvPicPr>
            <a:picLocks noChangeAspect="1"/>
          </p:cNvPicPr>
          <p:nvPr/>
        </p:nvPicPr>
        <p:blipFill>
          <a:blip r:embed="rId2"/>
          <a:stretch>
            <a:fillRect/>
          </a:stretch>
        </p:blipFill>
        <p:spPr>
          <a:xfrm>
            <a:off x="462533" y="1662213"/>
            <a:ext cx="5462752" cy="2970601"/>
          </a:xfrm>
          <a:prstGeom prst="rect">
            <a:avLst/>
          </a:prstGeom>
        </p:spPr>
      </p:pic>
      <p:pic>
        <p:nvPicPr>
          <p:cNvPr id="7" name="Picture 6">
            <a:extLst>
              <a:ext uri="{FF2B5EF4-FFF2-40B4-BE49-F238E27FC236}">
                <a16:creationId xmlns:a16="http://schemas.microsoft.com/office/drawing/2014/main" id="{36169B2C-F6A7-4BE9-B6AF-DC92BC2E4D97}"/>
              </a:ext>
            </a:extLst>
          </p:cNvPr>
          <p:cNvPicPr>
            <a:picLocks noChangeAspect="1"/>
          </p:cNvPicPr>
          <p:nvPr/>
        </p:nvPicPr>
        <p:blipFill>
          <a:blip r:embed="rId3"/>
          <a:stretch>
            <a:fillRect/>
          </a:stretch>
        </p:blipFill>
        <p:spPr>
          <a:xfrm>
            <a:off x="6266717" y="1642653"/>
            <a:ext cx="5390863" cy="2990161"/>
          </a:xfrm>
          <a:prstGeom prst="rect">
            <a:avLst/>
          </a:prstGeom>
        </p:spPr>
      </p:pic>
    </p:spTree>
    <p:extLst>
      <p:ext uri="{BB962C8B-B14F-4D97-AF65-F5344CB8AC3E}">
        <p14:creationId xmlns:p14="http://schemas.microsoft.com/office/powerpoint/2010/main" val="274245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sp>
        <p:nvSpPr>
          <p:cNvPr id="12" name="TextBox 11">
            <a:extLst>
              <a:ext uri="{FF2B5EF4-FFF2-40B4-BE49-F238E27FC236}">
                <a16:creationId xmlns:a16="http://schemas.microsoft.com/office/drawing/2014/main" id="{AABD4499-10AB-4F64-841F-59490AEB2882}"/>
              </a:ext>
            </a:extLst>
          </p:cNvPr>
          <p:cNvSpPr txBox="1"/>
          <p:nvPr/>
        </p:nvSpPr>
        <p:spPr>
          <a:xfrm>
            <a:off x="480022" y="1130299"/>
            <a:ext cx="5615977" cy="5247590"/>
          </a:xfrm>
          <a:prstGeom prst="rect">
            <a:avLst/>
          </a:prstGeom>
          <a:noFill/>
        </p:spPr>
        <p:txBody>
          <a:bodyPr wrap="square">
            <a:spAutoFit/>
          </a:bodyPr>
          <a:lstStyle/>
          <a:p>
            <a:pPr marL="171450" indent="-171450" algn="just">
              <a:spcAft>
                <a:spcPts val="600"/>
              </a:spcAft>
              <a:buClr>
                <a:schemeClr val="accent1"/>
              </a:buClr>
              <a:buFont typeface="Wingdings" panose="05000000000000000000" pitchFamily="2" charset="2"/>
              <a:buChar char="Ø"/>
            </a:pPr>
            <a:r>
              <a:rPr lang="lv-LV" sz="1400" dirty="0"/>
              <a:t>2021. gadā krātuves jaudas rezervēšanai tika noteikta jauna procedūra – krātuves jaudas izsoles ar vienotas prēmijas noteikšanu, kas, atšķirībā no iepriekš izmantotās proporcionalitātes metodes, nodrošina labāku krātuves jaudu rezervēšanas pārskatāmību atbilstoši tirgus situācijai un vienlīdzīgāku pieeju krātuves pakalpojumiem.</a:t>
            </a:r>
          </a:p>
          <a:p>
            <a:pPr marL="171450" indent="-171450" algn="just">
              <a:spcAft>
                <a:spcPts val="600"/>
              </a:spcAft>
              <a:buClr>
                <a:schemeClr val="accent1"/>
              </a:buClr>
              <a:buFont typeface="Wingdings" panose="05000000000000000000" pitchFamily="2" charset="2"/>
              <a:buChar char="Ø"/>
            </a:pPr>
            <a:r>
              <a:rPr lang="lv-LV" sz="1400" dirty="0"/>
              <a:t>2021./2022. gada krātuves ciklā sākotnēji pieejamā uzglabāšanas jauda tika noteikta 23,2 </a:t>
            </a:r>
            <a:r>
              <a:rPr lang="lv-LV" sz="1400" dirty="0" err="1"/>
              <a:t>TWh</a:t>
            </a:r>
            <a:r>
              <a:rPr lang="lv-LV" sz="1400" dirty="0"/>
              <a:t> apmērā, bet, tā kā daļa tirgus dalībnieku nelabvēlīgo gāzes cenu dēļ atlika iesūknēšanu uz vēlāku laiku, Conexus samazināja krātuves tehnisko jaudu līdz 21,8 </a:t>
            </a:r>
            <a:r>
              <a:rPr lang="lv-LV" sz="1400" dirty="0" err="1"/>
              <a:t>TWh</a:t>
            </a:r>
            <a:r>
              <a:rPr lang="lv-LV" sz="1400" dirty="0"/>
              <a:t>, lai pilnīgas rezervācijas gadījumā varētu nodrošināt dabasgāzes iesūknēšanu visas rezervētās jaudas apmērā.</a:t>
            </a:r>
          </a:p>
          <a:p>
            <a:pPr marL="171450" indent="-171450" algn="just">
              <a:spcAft>
                <a:spcPts val="600"/>
              </a:spcAft>
              <a:buClr>
                <a:schemeClr val="accent1"/>
              </a:buClr>
              <a:buFont typeface="Wingdings" panose="05000000000000000000" pitchFamily="2" charset="2"/>
              <a:buChar char="Ø"/>
            </a:pPr>
            <a:r>
              <a:rPr lang="lv-LV" sz="1400" dirty="0"/>
              <a:t>Vienotā dabasgāzes tirgus izveidošana ir veicinājusi sistēmas lietotāju interesi par krātuvi. 2020. gada sākumā atklātais Igaunijas un Somijas starpsavienojums </a:t>
            </a:r>
            <a:r>
              <a:rPr lang="lv-LV" sz="1400" dirty="0" err="1"/>
              <a:t>Balticconnector</a:t>
            </a:r>
            <a:r>
              <a:rPr lang="lv-LV" sz="1400" dirty="0"/>
              <a:t> ir pozitīvi ietekmējis kopējo pārvadīto plūsmu apjomus, 2021. gadā dodot iespēju piegādāt dabasgāzi Somijas lietotājiem 7,5 </a:t>
            </a:r>
            <a:r>
              <a:rPr lang="lv-LV" sz="1400" dirty="0" err="1"/>
              <a:t>TWh</a:t>
            </a:r>
            <a:r>
              <a:rPr lang="lv-LV" sz="1400" dirty="0"/>
              <a:t> apmērā, izmantojot arī Inčukalna PGK sniegtos pakalpojumus. Minētais apjoms sastāda aptuveni vienu trešdaļu no Somijas kopējā dabasgāzes patēriņa. Tomēr, salīdzinot ar 2020. gadu, šis apjoms ir samazinājies par 18%, kas saistīts ar Somijas iekšzemes patēriņa samazināšanos augsto dabasgāzes cenu dēļ.</a:t>
            </a:r>
          </a:p>
          <a:p>
            <a:pPr marL="171450" indent="-171450" algn="just">
              <a:buClr>
                <a:schemeClr val="accent1"/>
              </a:buClr>
              <a:buFont typeface="Wingdings" panose="05000000000000000000" pitchFamily="2" charset="2"/>
              <a:buChar char="Ø"/>
            </a:pPr>
            <a:r>
              <a:rPr lang="lv-LV" sz="1400" dirty="0"/>
              <a:t>2021./2022. gada krātuves ciklā krātuves jaudu bija rezervējuši lietotāji no Baltijas valstīm, Somijas un Norvēģijas.</a:t>
            </a:r>
          </a:p>
          <a:p>
            <a:pPr algn="just"/>
            <a:endParaRPr lang="lv-LV" sz="1200" dirty="0"/>
          </a:p>
        </p:txBody>
      </p:sp>
      <p:sp>
        <p:nvSpPr>
          <p:cNvPr id="13" name="TextBox 12">
            <a:extLst>
              <a:ext uri="{FF2B5EF4-FFF2-40B4-BE49-F238E27FC236}">
                <a16:creationId xmlns:a16="http://schemas.microsoft.com/office/drawing/2014/main" id="{09E5E908-15E4-46EC-A313-E815D7FBB05A}"/>
              </a:ext>
            </a:extLst>
          </p:cNvPr>
          <p:cNvSpPr txBox="1"/>
          <p:nvPr/>
        </p:nvSpPr>
        <p:spPr>
          <a:xfrm>
            <a:off x="6095999" y="1106292"/>
            <a:ext cx="5625749" cy="5401479"/>
          </a:xfrm>
          <a:prstGeom prst="rect">
            <a:avLst/>
          </a:prstGeom>
          <a:noFill/>
        </p:spPr>
        <p:txBody>
          <a:bodyPr wrap="square">
            <a:spAutoFit/>
          </a:bodyPr>
          <a:lstStyle/>
          <a:p>
            <a:pPr marL="171450" indent="-171450" algn="just">
              <a:spcAft>
                <a:spcPts val="600"/>
              </a:spcAft>
              <a:buClr>
                <a:schemeClr val="accent1"/>
              </a:buClr>
              <a:buFont typeface="Wingdings" panose="05000000000000000000" pitchFamily="2" charset="2"/>
              <a:buChar char="Ø"/>
            </a:pPr>
            <a:r>
              <a:rPr lang="en-US" sz="1400" dirty="0"/>
              <a:t>In 2021, a new procedure for reserving storage capacity was introduced</a:t>
            </a:r>
            <a:r>
              <a:rPr lang="lv-LV" sz="1400" dirty="0"/>
              <a:t> </a:t>
            </a:r>
            <a:r>
              <a:rPr lang="en-US" sz="1400" dirty="0"/>
              <a:t>- auctions for</a:t>
            </a:r>
            <a:r>
              <a:rPr lang="lv-LV" sz="1400" dirty="0"/>
              <a:t> </a:t>
            </a:r>
            <a:r>
              <a:rPr lang="en-US" sz="1400" dirty="0"/>
              <a:t>storage capacity with a single premium, which,</a:t>
            </a:r>
            <a:r>
              <a:rPr lang="lv-LV" sz="1400" dirty="0"/>
              <a:t> </a:t>
            </a:r>
            <a:r>
              <a:rPr lang="en-US" sz="1400" dirty="0"/>
              <a:t>in contrast to the proportionality method used previously, provides</a:t>
            </a:r>
            <a:r>
              <a:rPr lang="lv-LV" sz="1400" dirty="0"/>
              <a:t> </a:t>
            </a:r>
            <a:r>
              <a:rPr lang="en-US" sz="1400" dirty="0"/>
              <a:t>better transparency of reserving storage capacity according to the</a:t>
            </a:r>
            <a:r>
              <a:rPr lang="lv-LV" sz="1400" dirty="0"/>
              <a:t> </a:t>
            </a:r>
            <a:r>
              <a:rPr lang="en-US" sz="1400" dirty="0"/>
              <a:t>market situation and more equal access to storage services.</a:t>
            </a:r>
          </a:p>
          <a:p>
            <a:pPr marL="171450" indent="-171450" algn="just">
              <a:buClr>
                <a:schemeClr val="accent1"/>
              </a:buClr>
              <a:buFont typeface="Wingdings" panose="05000000000000000000" pitchFamily="2" charset="2"/>
              <a:buChar char="Ø"/>
            </a:pPr>
            <a:r>
              <a:rPr lang="en-US" sz="1400" dirty="0"/>
              <a:t>In 2021/2022, storage capacity initially available for the storage cycle</a:t>
            </a:r>
            <a:r>
              <a:rPr lang="lv-LV" sz="1400" dirty="0"/>
              <a:t> </a:t>
            </a:r>
            <a:r>
              <a:rPr lang="en-US" sz="1400" dirty="0"/>
              <a:t>was set at 23.2 </a:t>
            </a:r>
            <a:r>
              <a:rPr lang="en-US" sz="1400" dirty="0" err="1"/>
              <a:t>TWh</a:t>
            </a:r>
            <a:r>
              <a:rPr lang="en-US" sz="1400" dirty="0"/>
              <a:t>. However, as some market participants postponed</a:t>
            </a:r>
            <a:r>
              <a:rPr lang="lv-LV" sz="1400" dirty="0"/>
              <a:t> </a:t>
            </a:r>
            <a:r>
              <a:rPr lang="en-US" sz="1400" dirty="0"/>
              <a:t>injection due to </a:t>
            </a:r>
            <a:r>
              <a:rPr lang="en-US" sz="1400" dirty="0" err="1"/>
              <a:t>unfavourable</a:t>
            </a:r>
            <a:r>
              <a:rPr lang="en-US" sz="1400" dirty="0"/>
              <a:t> gas prices, Conexus reduced the</a:t>
            </a:r>
            <a:r>
              <a:rPr lang="lv-LV" sz="1400" dirty="0"/>
              <a:t> </a:t>
            </a:r>
            <a:r>
              <a:rPr lang="en-US" sz="1400" dirty="0"/>
              <a:t>technical capacity of the storage facility to 21.8 </a:t>
            </a:r>
            <a:r>
              <a:rPr lang="en-US" sz="1400" dirty="0" err="1"/>
              <a:t>TWh</a:t>
            </a:r>
            <a:r>
              <a:rPr lang="en-US" sz="1400" dirty="0"/>
              <a:t> in order to ensure</a:t>
            </a:r>
            <a:r>
              <a:rPr lang="lv-LV" sz="1400" dirty="0"/>
              <a:t> </a:t>
            </a:r>
            <a:r>
              <a:rPr lang="en-US" sz="1400" dirty="0"/>
              <a:t>the injection of natural gas to the full extent of the reserved capacity</a:t>
            </a:r>
            <a:r>
              <a:rPr lang="lv-LV" sz="1400" dirty="0"/>
              <a:t> </a:t>
            </a:r>
            <a:r>
              <a:rPr lang="en-US" sz="1400" dirty="0"/>
              <a:t>in the event of a full reservation.</a:t>
            </a:r>
            <a:endParaRPr lang="lv-LV" sz="1400" dirty="0"/>
          </a:p>
          <a:p>
            <a:pPr marL="171450" indent="-171450" algn="just">
              <a:spcBef>
                <a:spcPts val="600"/>
              </a:spcBef>
              <a:spcAft>
                <a:spcPts val="600"/>
              </a:spcAft>
              <a:buClr>
                <a:schemeClr val="accent1"/>
              </a:buClr>
              <a:buFont typeface="Wingdings" panose="05000000000000000000" pitchFamily="2" charset="2"/>
              <a:buChar char="Ø"/>
            </a:pPr>
            <a:r>
              <a:rPr lang="en-US" sz="1400" dirty="0"/>
              <a:t>The creation of a single natural gas market has stimulated the interest</a:t>
            </a:r>
            <a:r>
              <a:rPr lang="lv-LV" sz="1400" dirty="0"/>
              <a:t> </a:t>
            </a:r>
            <a:r>
              <a:rPr lang="en-US" sz="1400" dirty="0"/>
              <a:t>of system users in storage. The </a:t>
            </a:r>
            <a:r>
              <a:rPr lang="en-US" sz="1400" dirty="0" err="1"/>
              <a:t>Balticconnector</a:t>
            </a:r>
            <a:r>
              <a:rPr lang="en-US" sz="1400" dirty="0"/>
              <a:t> interconnection</a:t>
            </a:r>
            <a:r>
              <a:rPr lang="lv-LV" sz="1400" dirty="0"/>
              <a:t> </a:t>
            </a:r>
            <a:r>
              <a:rPr lang="en-US" sz="1400" dirty="0"/>
              <a:t>between Estonia and Finland, opened in early 2020, has had</a:t>
            </a:r>
            <a:r>
              <a:rPr lang="lv-LV" sz="1400" dirty="0"/>
              <a:t> </a:t>
            </a:r>
            <a:r>
              <a:rPr lang="en-US" sz="1400" dirty="0"/>
              <a:t>a positive impact on total traffic flows, enabling the supply of 7.5</a:t>
            </a:r>
            <a:r>
              <a:rPr lang="lv-LV" sz="1400" dirty="0"/>
              <a:t> </a:t>
            </a:r>
            <a:r>
              <a:rPr lang="en-US" sz="1400" dirty="0" err="1"/>
              <a:t>TWh</a:t>
            </a:r>
            <a:r>
              <a:rPr lang="en-US" sz="1400" dirty="0"/>
              <a:t> of natural gas to Finnish users in 2021, also using the services</a:t>
            </a:r>
            <a:r>
              <a:rPr lang="lv-LV" sz="1400" dirty="0"/>
              <a:t> </a:t>
            </a:r>
            <a:r>
              <a:rPr lang="en-US" sz="1400" dirty="0"/>
              <a:t>provided by Inčukalns UGS. This represents about one third</a:t>
            </a:r>
            <a:r>
              <a:rPr lang="lv-LV" sz="1400" dirty="0"/>
              <a:t> </a:t>
            </a:r>
            <a:r>
              <a:rPr lang="en-US" sz="1400" dirty="0"/>
              <a:t>of Finland's total natural gas consumption. However, compared to</a:t>
            </a:r>
            <a:r>
              <a:rPr lang="lv-LV" sz="1400" dirty="0"/>
              <a:t> </a:t>
            </a:r>
            <a:r>
              <a:rPr lang="en-US" sz="1400" dirty="0"/>
              <a:t>2020, this amount has decreased by 18% due to the decrease in</a:t>
            </a:r>
            <a:r>
              <a:rPr lang="lv-LV" sz="1400" dirty="0"/>
              <a:t> </a:t>
            </a:r>
            <a:r>
              <a:rPr lang="en-US" sz="1400" dirty="0"/>
              <a:t>Finnish domestic consumption due to high natural gas prices.</a:t>
            </a:r>
            <a:endParaRPr lang="lv-LV" sz="1400" dirty="0"/>
          </a:p>
          <a:p>
            <a:pPr marL="171450" indent="-171450" algn="just">
              <a:spcBef>
                <a:spcPts val="600"/>
              </a:spcBef>
              <a:buClr>
                <a:schemeClr val="accent1"/>
              </a:buClr>
              <a:buFont typeface="Wingdings" panose="05000000000000000000" pitchFamily="2" charset="2"/>
              <a:buChar char="Ø"/>
            </a:pPr>
            <a:r>
              <a:rPr lang="en-US" sz="1400" dirty="0"/>
              <a:t>In the 2021/2022 storage cycle, storage capacity was reserved by</a:t>
            </a:r>
            <a:r>
              <a:rPr lang="lv-LV" sz="1400" dirty="0"/>
              <a:t> </a:t>
            </a:r>
            <a:r>
              <a:rPr lang="en-US" sz="1400" dirty="0"/>
              <a:t>users from the Baltic States, Finland and Norway</a:t>
            </a:r>
            <a:r>
              <a:rPr lang="lv-LV" sz="1400" dirty="0"/>
              <a:t>.</a:t>
            </a:r>
          </a:p>
          <a:p>
            <a:pPr algn="just">
              <a:spcBef>
                <a:spcPts val="600"/>
              </a:spcBef>
            </a:pPr>
            <a:endParaRPr lang="lv-LV" sz="1200" dirty="0"/>
          </a:p>
        </p:txBody>
      </p:sp>
    </p:spTree>
    <p:extLst>
      <p:ext uri="{BB962C8B-B14F-4D97-AF65-F5344CB8AC3E}">
        <p14:creationId xmlns:p14="http://schemas.microsoft.com/office/powerpoint/2010/main" val="108991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sp>
        <p:nvSpPr>
          <p:cNvPr id="12" name="TextBox 11">
            <a:extLst>
              <a:ext uri="{FF2B5EF4-FFF2-40B4-BE49-F238E27FC236}">
                <a16:creationId xmlns:a16="http://schemas.microsoft.com/office/drawing/2014/main" id="{AABD4499-10AB-4F64-841F-59490AEB2882}"/>
              </a:ext>
            </a:extLst>
          </p:cNvPr>
          <p:cNvSpPr txBox="1"/>
          <p:nvPr/>
        </p:nvSpPr>
        <p:spPr>
          <a:xfrm>
            <a:off x="391269" y="1088404"/>
            <a:ext cx="5467141" cy="5139869"/>
          </a:xfrm>
          <a:prstGeom prst="rect">
            <a:avLst/>
          </a:prstGeom>
          <a:noFill/>
        </p:spPr>
        <p:txBody>
          <a:bodyPr wrap="square">
            <a:spAutoFit/>
          </a:bodyPr>
          <a:lstStyle/>
          <a:p>
            <a:pPr marL="284400" indent="-284400" algn="just">
              <a:spcAft>
                <a:spcPts val="600"/>
              </a:spcAft>
              <a:buClr>
                <a:schemeClr val="accent1"/>
              </a:buClr>
              <a:buFont typeface="Wingdings" panose="05000000000000000000" pitchFamily="2" charset="2"/>
              <a:buChar char="Ø"/>
            </a:pPr>
            <a:r>
              <a:rPr lang="lv-LV" sz="1400" dirty="0">
                <a:solidFill>
                  <a:srgbClr val="000000"/>
                </a:solidFill>
              </a:rPr>
              <a:t>Noslēdzoties 2021./2022. gada dabasgāzes iesūknēšanas sezonai, lietotāji glabāšanai nodevuši 17.4 </a:t>
            </a:r>
            <a:r>
              <a:rPr lang="lv-LV" sz="1400" dirty="0" err="1">
                <a:solidFill>
                  <a:srgbClr val="000000"/>
                </a:solidFill>
              </a:rPr>
              <a:t>TWh</a:t>
            </a:r>
            <a:r>
              <a:rPr lang="lv-LV" sz="1400" dirty="0">
                <a:solidFill>
                  <a:srgbClr val="000000"/>
                </a:solidFill>
              </a:rPr>
              <a:t> dabasgāzes. Sasniedzot 80% no maksimālā krātuvē uzglabājamā aktīvā dabasgāzes daudzuma, krātuvē novietotais dabasgāzes apjoms ir lielāks kā 2017.-2018. gadu krātuves ciklos. </a:t>
            </a:r>
            <a:endParaRPr lang="en-GB" sz="1400" dirty="0">
              <a:solidFill>
                <a:srgbClr val="000000"/>
              </a:solidFill>
            </a:endParaRPr>
          </a:p>
          <a:p>
            <a:pPr marL="284400" indent="-284400" algn="just">
              <a:spcAft>
                <a:spcPts val="600"/>
              </a:spcAft>
              <a:buClr>
                <a:schemeClr val="accent1"/>
              </a:buClr>
              <a:buFont typeface="Wingdings" panose="05000000000000000000" pitchFamily="2" charset="2"/>
              <a:buChar char="Ø"/>
            </a:pPr>
            <a:r>
              <a:rPr lang="lv-LV" sz="1400" dirty="0">
                <a:solidFill>
                  <a:srgbClr val="000000"/>
                </a:solidFill>
              </a:rPr>
              <a:t>Apvienojoties pārvades sistēmas operatoriem (PSO) - Conexus, </a:t>
            </a:r>
            <a:r>
              <a:rPr lang="lv-LV" sz="1400" dirty="0" err="1">
                <a:solidFill>
                  <a:srgbClr val="000000"/>
                </a:solidFill>
              </a:rPr>
              <a:t>Elering</a:t>
            </a:r>
            <a:r>
              <a:rPr lang="lv-LV" sz="1400" dirty="0">
                <a:solidFill>
                  <a:srgbClr val="000000"/>
                </a:solidFill>
              </a:rPr>
              <a:t> AS, </a:t>
            </a:r>
            <a:r>
              <a:rPr lang="lv-LV" sz="1400" dirty="0" err="1">
                <a:solidFill>
                  <a:srgbClr val="000000"/>
                </a:solidFill>
              </a:rPr>
              <a:t>Amber</a:t>
            </a:r>
            <a:r>
              <a:rPr lang="lv-LV" sz="1400" dirty="0">
                <a:solidFill>
                  <a:srgbClr val="000000"/>
                </a:solidFill>
              </a:rPr>
              <a:t> Grid un </a:t>
            </a:r>
            <a:r>
              <a:rPr lang="lv-LV" sz="1400" dirty="0" err="1">
                <a:solidFill>
                  <a:srgbClr val="000000"/>
                </a:solidFill>
              </a:rPr>
              <a:t>Gasgrid</a:t>
            </a:r>
            <a:r>
              <a:rPr lang="lv-LV" sz="1400" dirty="0">
                <a:solidFill>
                  <a:srgbClr val="000000"/>
                </a:solidFill>
              </a:rPr>
              <a:t> </a:t>
            </a:r>
            <a:r>
              <a:rPr lang="lv-LV" sz="1400" dirty="0" err="1">
                <a:solidFill>
                  <a:srgbClr val="000000"/>
                </a:solidFill>
              </a:rPr>
              <a:t>Finland</a:t>
            </a:r>
            <a:r>
              <a:rPr lang="lv-LV" sz="1400" dirty="0">
                <a:solidFill>
                  <a:srgbClr val="000000"/>
                </a:solidFill>
              </a:rPr>
              <a:t>, 2021. gada jūlijā izveidota Ūdeņraža Baltijas koordinācijas grupa. </a:t>
            </a:r>
          </a:p>
          <a:p>
            <a:pPr marL="284400" indent="-284400" algn="just">
              <a:spcAft>
                <a:spcPts val="600"/>
              </a:spcAft>
              <a:buClr>
                <a:schemeClr val="accent1"/>
              </a:buClr>
              <a:buFont typeface="Wingdings" panose="05000000000000000000" pitchFamily="2" charset="2"/>
              <a:buChar char="Ø"/>
            </a:pPr>
            <a:r>
              <a:rPr lang="lv-LV" sz="1400" dirty="0">
                <a:solidFill>
                  <a:srgbClr val="000000"/>
                </a:solidFill>
              </a:rPr>
              <a:t>2021. gada septembrī PSO parakstīja saprašanās memorandu, kas paredz veicināt zaļo jeb no atjaunojamiem energoresursiem iegūtu gāzu attīstību.</a:t>
            </a:r>
          </a:p>
          <a:p>
            <a:pPr marL="284400" indent="-284400" algn="just">
              <a:spcAft>
                <a:spcPts val="600"/>
              </a:spcAft>
              <a:buClr>
                <a:schemeClr val="accent1"/>
              </a:buClr>
              <a:buFont typeface="Wingdings" panose="05000000000000000000" pitchFamily="2" charset="2"/>
              <a:buChar char="Ø"/>
            </a:pPr>
            <a:r>
              <a:rPr lang="lv-LV" sz="1400" dirty="0">
                <a:solidFill>
                  <a:srgbClr val="000000"/>
                </a:solidFill>
              </a:rPr>
              <a:t>2021. gada 13. oktobrī tika parakstīts līgums pētniecības un attīstības projektam par ūdeņraža piemaisīšanas (</a:t>
            </a:r>
            <a:r>
              <a:rPr lang="lv-LV" sz="1400" i="1" dirty="0" err="1">
                <a:solidFill>
                  <a:srgbClr val="000000"/>
                </a:solidFill>
              </a:rPr>
              <a:t>blending</a:t>
            </a:r>
            <a:r>
              <a:rPr lang="lv-LV" sz="1400" dirty="0">
                <a:solidFill>
                  <a:srgbClr val="000000"/>
                </a:solidFill>
              </a:rPr>
              <a:t>) iespējām Lietuvas, Latvijas, Igaunijas un Somijas dabasgāzes pārvades sistēmās ar Francijas dabasgāzes PSO “</a:t>
            </a:r>
            <a:r>
              <a:rPr lang="lv-LV" sz="1400" dirty="0" err="1">
                <a:solidFill>
                  <a:srgbClr val="000000"/>
                </a:solidFill>
              </a:rPr>
              <a:t>GRTGaz</a:t>
            </a:r>
            <a:r>
              <a:rPr lang="lv-LV" sz="1400" dirty="0">
                <a:solidFill>
                  <a:srgbClr val="000000"/>
                </a:solidFill>
              </a:rPr>
              <a:t>” pētījumu centru “RICE” (</a:t>
            </a:r>
            <a:r>
              <a:rPr lang="lv-LV" sz="1400" i="1" dirty="0" err="1">
                <a:solidFill>
                  <a:srgbClr val="000000"/>
                </a:solidFill>
              </a:rPr>
              <a:t>Research</a:t>
            </a:r>
            <a:r>
              <a:rPr lang="lv-LV" sz="1400" i="1" dirty="0">
                <a:solidFill>
                  <a:srgbClr val="000000"/>
                </a:solidFill>
              </a:rPr>
              <a:t> &amp; </a:t>
            </a:r>
            <a:r>
              <a:rPr lang="lv-LV" sz="1400" i="1" dirty="0" err="1">
                <a:solidFill>
                  <a:srgbClr val="000000"/>
                </a:solidFill>
              </a:rPr>
              <a:t>Innovation</a:t>
            </a:r>
            <a:r>
              <a:rPr lang="lv-LV" sz="1400" i="1" dirty="0">
                <a:solidFill>
                  <a:srgbClr val="000000"/>
                </a:solidFill>
              </a:rPr>
              <a:t> </a:t>
            </a:r>
            <a:r>
              <a:rPr lang="lv-LV" sz="1400" i="1" dirty="0" err="1">
                <a:solidFill>
                  <a:srgbClr val="000000"/>
                </a:solidFill>
              </a:rPr>
              <a:t>Center</a:t>
            </a:r>
            <a:r>
              <a:rPr lang="lv-LV" sz="1400" i="1" dirty="0">
                <a:solidFill>
                  <a:srgbClr val="000000"/>
                </a:solidFill>
              </a:rPr>
              <a:t> </a:t>
            </a:r>
            <a:r>
              <a:rPr lang="lv-LV" sz="1400" i="1" dirty="0" err="1">
                <a:solidFill>
                  <a:srgbClr val="000000"/>
                </a:solidFill>
              </a:rPr>
              <a:t>for</a:t>
            </a:r>
            <a:r>
              <a:rPr lang="lv-LV" sz="1400" i="1" dirty="0">
                <a:solidFill>
                  <a:srgbClr val="000000"/>
                </a:solidFill>
              </a:rPr>
              <a:t> </a:t>
            </a:r>
            <a:r>
              <a:rPr lang="lv-LV" sz="1400" i="1" dirty="0" err="1">
                <a:solidFill>
                  <a:srgbClr val="000000"/>
                </a:solidFill>
              </a:rPr>
              <a:t>Energy</a:t>
            </a:r>
            <a:r>
              <a:rPr lang="lv-LV" sz="1400" dirty="0">
                <a:solidFill>
                  <a:srgbClr val="000000"/>
                </a:solidFill>
              </a:rPr>
              <a:t>).</a:t>
            </a:r>
          </a:p>
          <a:p>
            <a:pPr marL="284400" indent="-284400" algn="just">
              <a:spcAft>
                <a:spcPts val="600"/>
              </a:spcAft>
              <a:buClr>
                <a:schemeClr val="accent1"/>
              </a:buClr>
              <a:buFont typeface="Wingdings" panose="05000000000000000000" pitchFamily="2" charset="2"/>
              <a:buChar char="Ø"/>
            </a:pPr>
            <a:r>
              <a:rPr lang="lv-LV" sz="1400" dirty="0">
                <a:solidFill>
                  <a:srgbClr val="000000"/>
                </a:solidFill>
              </a:rPr>
              <a:t>Priekuļos izbūvēts pirmais tiešais pieslēgums gāzes pārvades sistēmai. Tā izbūvi veica saspiestās dabasgāzes ražotājs SIA “</a:t>
            </a:r>
            <a:r>
              <a:rPr lang="lv-LV" sz="1400" dirty="0" err="1">
                <a:solidFill>
                  <a:srgbClr val="000000"/>
                </a:solidFill>
              </a:rPr>
              <a:t>GasOn</a:t>
            </a:r>
            <a:r>
              <a:rPr lang="lv-LV" sz="1400" dirty="0">
                <a:solidFill>
                  <a:srgbClr val="000000"/>
                </a:solidFill>
              </a:rPr>
              <a:t>”, projekta investīcijām sasniedzot  ap 1 miljonu EUR. Turpmāk, pateicoties tiešā pieslēguma ierīkošanai, saspiestās dabasgāzes ražotājam SIA “</a:t>
            </a:r>
            <a:r>
              <a:rPr lang="lv-LV" sz="1400" dirty="0" err="1">
                <a:solidFill>
                  <a:srgbClr val="000000"/>
                </a:solidFill>
              </a:rPr>
              <a:t>GasOn</a:t>
            </a:r>
            <a:r>
              <a:rPr lang="lv-LV" sz="1400" dirty="0">
                <a:solidFill>
                  <a:srgbClr val="000000"/>
                </a:solidFill>
              </a:rPr>
              <a:t>” būs iespēja saņemt gāzi no pārvades sistēmas.</a:t>
            </a:r>
          </a:p>
        </p:txBody>
      </p:sp>
      <p:sp>
        <p:nvSpPr>
          <p:cNvPr id="13" name="TextBox 12">
            <a:extLst>
              <a:ext uri="{FF2B5EF4-FFF2-40B4-BE49-F238E27FC236}">
                <a16:creationId xmlns:a16="http://schemas.microsoft.com/office/drawing/2014/main" id="{09E5E908-15E4-46EC-A313-E815D7FBB05A}"/>
              </a:ext>
            </a:extLst>
          </p:cNvPr>
          <p:cNvSpPr txBox="1"/>
          <p:nvPr/>
        </p:nvSpPr>
        <p:spPr>
          <a:xfrm>
            <a:off x="6026145" y="1088404"/>
            <a:ext cx="5774586" cy="4862870"/>
          </a:xfrm>
          <a:prstGeom prst="rect">
            <a:avLst/>
          </a:prstGeom>
          <a:noFill/>
        </p:spPr>
        <p:txBody>
          <a:bodyPr wrap="square">
            <a:spAutoFit/>
          </a:bodyPr>
          <a:lstStyle/>
          <a:p>
            <a:pPr marL="284400" indent="-284400" algn="just">
              <a:lnSpc>
                <a:spcPct val="90000"/>
              </a:lnSpc>
              <a:spcBef>
                <a:spcPts val="1000"/>
              </a:spcBef>
              <a:buClr>
                <a:schemeClr val="accent1"/>
              </a:buClr>
              <a:buFont typeface="Wingdings" panose="05000000000000000000" pitchFamily="2" charset="2"/>
              <a:buChar char="Ø"/>
            </a:pPr>
            <a:r>
              <a:rPr lang="en-US" sz="1400" dirty="0">
                <a:solidFill>
                  <a:srgbClr val="000000"/>
                </a:solidFill>
              </a:rPr>
              <a:t>At the end of 2021/2022 natural gas injection season, </a:t>
            </a:r>
            <a:r>
              <a:rPr lang="en-US" sz="1400" dirty="0" err="1">
                <a:solidFill>
                  <a:srgbClr val="000000"/>
                </a:solidFill>
              </a:rPr>
              <a:t>Inčukalns</a:t>
            </a:r>
            <a:r>
              <a:rPr lang="en-US" sz="1400" dirty="0">
                <a:solidFill>
                  <a:srgbClr val="000000"/>
                </a:solidFill>
              </a:rPr>
              <a:t> UGS </a:t>
            </a:r>
            <a:r>
              <a:rPr lang="lv-LV" sz="1400" dirty="0" err="1">
                <a:solidFill>
                  <a:srgbClr val="000000"/>
                </a:solidFill>
              </a:rPr>
              <a:t>system</a:t>
            </a:r>
            <a:r>
              <a:rPr lang="lv-LV" sz="1400" dirty="0">
                <a:solidFill>
                  <a:srgbClr val="000000"/>
                </a:solidFill>
              </a:rPr>
              <a:t> </a:t>
            </a:r>
            <a:r>
              <a:rPr lang="lv-LV" sz="1400" dirty="0" err="1">
                <a:solidFill>
                  <a:srgbClr val="000000"/>
                </a:solidFill>
              </a:rPr>
              <a:t>users</a:t>
            </a:r>
            <a:r>
              <a:rPr lang="lv-LV" sz="1400" dirty="0">
                <a:solidFill>
                  <a:srgbClr val="000000"/>
                </a:solidFill>
              </a:rPr>
              <a:t> </a:t>
            </a:r>
            <a:r>
              <a:rPr lang="en-US" sz="1400" dirty="0">
                <a:solidFill>
                  <a:srgbClr val="000000"/>
                </a:solidFill>
              </a:rPr>
              <a:t>stored </a:t>
            </a:r>
            <a:r>
              <a:rPr lang="lv-LV" sz="1400" dirty="0" err="1">
                <a:solidFill>
                  <a:srgbClr val="000000"/>
                </a:solidFill>
              </a:rPr>
              <a:t>natural</a:t>
            </a:r>
            <a:r>
              <a:rPr lang="lv-LV" sz="1400" dirty="0">
                <a:solidFill>
                  <a:srgbClr val="000000"/>
                </a:solidFill>
              </a:rPr>
              <a:t> </a:t>
            </a:r>
            <a:r>
              <a:rPr lang="lv-LV" sz="1400" dirty="0" err="1">
                <a:solidFill>
                  <a:srgbClr val="000000"/>
                </a:solidFill>
              </a:rPr>
              <a:t>gas</a:t>
            </a:r>
            <a:r>
              <a:rPr lang="lv-LV" sz="1400" dirty="0">
                <a:solidFill>
                  <a:srgbClr val="000000"/>
                </a:solidFill>
              </a:rPr>
              <a:t> </a:t>
            </a:r>
            <a:r>
              <a:rPr lang="lv-LV" sz="1400" dirty="0" err="1">
                <a:solidFill>
                  <a:srgbClr val="000000"/>
                </a:solidFill>
              </a:rPr>
              <a:t>reached</a:t>
            </a:r>
            <a:r>
              <a:rPr lang="lv-LV" sz="1400" dirty="0">
                <a:solidFill>
                  <a:srgbClr val="000000"/>
                </a:solidFill>
              </a:rPr>
              <a:t> </a:t>
            </a:r>
            <a:r>
              <a:rPr lang="en-US" sz="1400" dirty="0">
                <a:solidFill>
                  <a:srgbClr val="000000"/>
                </a:solidFill>
              </a:rPr>
              <a:t>17.4 </a:t>
            </a:r>
            <a:r>
              <a:rPr lang="en-US" sz="1400" dirty="0" err="1">
                <a:solidFill>
                  <a:srgbClr val="000000"/>
                </a:solidFill>
              </a:rPr>
              <a:t>TWh</a:t>
            </a:r>
            <a:r>
              <a:rPr lang="en-US" sz="1400" dirty="0">
                <a:solidFill>
                  <a:srgbClr val="000000"/>
                </a:solidFill>
              </a:rPr>
              <a:t>. </a:t>
            </a:r>
            <a:r>
              <a:rPr lang="lv-LV" sz="1400" dirty="0">
                <a:solidFill>
                  <a:srgbClr val="000000"/>
                </a:solidFill>
              </a:rPr>
              <a:t>It </a:t>
            </a:r>
            <a:r>
              <a:rPr lang="lv-LV" sz="1400" dirty="0" err="1">
                <a:solidFill>
                  <a:srgbClr val="000000"/>
                </a:solidFill>
              </a:rPr>
              <a:t>is</a:t>
            </a:r>
            <a:r>
              <a:rPr lang="lv-LV" sz="1400" dirty="0">
                <a:solidFill>
                  <a:srgbClr val="000000"/>
                </a:solidFill>
              </a:rPr>
              <a:t> </a:t>
            </a:r>
            <a:r>
              <a:rPr lang="en-US" sz="1400" dirty="0">
                <a:solidFill>
                  <a:srgbClr val="000000"/>
                </a:solidFill>
              </a:rPr>
              <a:t>80% of maximum volume of stored active natural gas, the volume in storage is higher than in 2017-2018 storage cycles.</a:t>
            </a:r>
            <a:endParaRPr lang="en-GB" sz="1400" dirty="0">
              <a:solidFill>
                <a:srgbClr val="000000"/>
              </a:solidFill>
            </a:endParaRPr>
          </a:p>
          <a:p>
            <a:pPr marL="284400" indent="-284400" algn="just">
              <a:lnSpc>
                <a:spcPct val="90000"/>
              </a:lnSpc>
              <a:spcBef>
                <a:spcPts val="1000"/>
              </a:spcBef>
              <a:buClr>
                <a:schemeClr val="accent1"/>
              </a:buClr>
              <a:buFont typeface="Wingdings" panose="05000000000000000000" pitchFamily="2" charset="2"/>
              <a:buChar char="Ø"/>
            </a:pPr>
            <a:r>
              <a:rPr lang="en-GB" sz="1400" dirty="0">
                <a:solidFill>
                  <a:srgbClr val="000000"/>
                </a:solidFill>
              </a:rPr>
              <a:t>By </a:t>
            </a:r>
            <a:r>
              <a:rPr lang="lv-LV" sz="1400" dirty="0" err="1">
                <a:solidFill>
                  <a:srgbClr val="000000"/>
                </a:solidFill>
              </a:rPr>
              <a:t>joining</a:t>
            </a:r>
            <a:r>
              <a:rPr lang="en-GB" sz="1400" dirty="0">
                <a:solidFill>
                  <a:srgbClr val="000000"/>
                </a:solidFill>
              </a:rPr>
              <a:t> of Latvia, Estonia, Fin</a:t>
            </a:r>
            <a:r>
              <a:rPr lang="lv-LV" sz="1400" dirty="0" err="1">
                <a:solidFill>
                  <a:srgbClr val="000000"/>
                </a:solidFill>
              </a:rPr>
              <a:t>land</a:t>
            </a:r>
            <a:r>
              <a:rPr lang="en-GB" sz="1400" dirty="0">
                <a:solidFill>
                  <a:srgbClr val="000000"/>
                </a:solidFill>
              </a:rPr>
              <a:t> and Lithuania gas transmission system operators, a Hydrogen Baltic Coordination group (H2BCG) has been set up</a:t>
            </a:r>
            <a:r>
              <a:rPr lang="lv-LV" sz="1400" dirty="0">
                <a:solidFill>
                  <a:srgbClr val="000000"/>
                </a:solidFill>
              </a:rPr>
              <a:t> in </a:t>
            </a:r>
            <a:r>
              <a:rPr lang="lv-LV" sz="1400" dirty="0" err="1">
                <a:solidFill>
                  <a:srgbClr val="000000"/>
                </a:solidFill>
              </a:rPr>
              <a:t>July</a:t>
            </a:r>
            <a:r>
              <a:rPr lang="lv-LV" sz="1400" dirty="0">
                <a:solidFill>
                  <a:srgbClr val="000000"/>
                </a:solidFill>
              </a:rPr>
              <a:t> 2021.</a:t>
            </a:r>
            <a:endParaRPr lang="en-GB" sz="1400" dirty="0">
              <a:solidFill>
                <a:srgbClr val="000000"/>
              </a:solidFill>
            </a:endParaRPr>
          </a:p>
          <a:p>
            <a:pPr marL="284400" indent="-284400" algn="just">
              <a:lnSpc>
                <a:spcPct val="90000"/>
              </a:lnSpc>
              <a:spcBef>
                <a:spcPts val="1000"/>
              </a:spcBef>
              <a:buClr>
                <a:schemeClr val="accent1"/>
              </a:buClr>
              <a:buFont typeface="Wingdings" panose="05000000000000000000" pitchFamily="2" charset="2"/>
              <a:buChar char="Ø"/>
            </a:pPr>
            <a:r>
              <a:rPr lang="en-GB" sz="1400" dirty="0">
                <a:solidFill>
                  <a:srgbClr val="000000"/>
                </a:solidFill>
              </a:rPr>
              <a:t>The Transmission System Operators have signed a </a:t>
            </a:r>
            <a:r>
              <a:rPr lang="en-GB" sz="1400" b="0" i="0" dirty="0">
                <a:solidFill>
                  <a:srgbClr val="212529"/>
                </a:solidFill>
                <a:effectLst/>
                <a:latin typeface="Mulish"/>
              </a:rPr>
              <a:t>Memorandum of Understanding (MoU) on promoting the development of green gases (also called renewable gases)</a:t>
            </a:r>
            <a:r>
              <a:rPr lang="lv-LV" sz="1400" b="0" i="0" dirty="0">
                <a:solidFill>
                  <a:srgbClr val="212529"/>
                </a:solidFill>
                <a:effectLst/>
                <a:latin typeface="Mulish"/>
              </a:rPr>
              <a:t> in </a:t>
            </a:r>
            <a:r>
              <a:rPr lang="lv-LV" sz="1400" b="0" i="0" dirty="0" err="1">
                <a:solidFill>
                  <a:srgbClr val="212529"/>
                </a:solidFill>
                <a:effectLst/>
                <a:latin typeface="Mulish"/>
              </a:rPr>
              <a:t>September</a:t>
            </a:r>
            <a:r>
              <a:rPr lang="lv-LV" sz="1400" b="0" i="0" dirty="0">
                <a:solidFill>
                  <a:srgbClr val="212529"/>
                </a:solidFill>
                <a:effectLst/>
                <a:latin typeface="Mulish"/>
              </a:rPr>
              <a:t> 2021.</a:t>
            </a:r>
            <a:endParaRPr lang="en-GB" sz="1400" b="0" i="0" dirty="0">
              <a:solidFill>
                <a:srgbClr val="212529"/>
              </a:solidFill>
              <a:effectLst/>
              <a:latin typeface="Mulish"/>
            </a:endParaRPr>
          </a:p>
          <a:p>
            <a:pPr marL="284400" indent="-284400" algn="just">
              <a:lnSpc>
                <a:spcPct val="90000"/>
              </a:lnSpc>
              <a:spcBef>
                <a:spcPts val="1000"/>
              </a:spcBef>
              <a:buClr>
                <a:schemeClr val="accent1"/>
              </a:buClr>
              <a:buFont typeface="Wingdings" panose="05000000000000000000" pitchFamily="2" charset="2"/>
              <a:buChar char="Ø"/>
            </a:pPr>
            <a:r>
              <a:rPr lang="en-US" sz="1400" b="0" i="0" dirty="0">
                <a:solidFill>
                  <a:srgbClr val="212529"/>
                </a:solidFill>
                <a:effectLst/>
                <a:latin typeface="Mulish"/>
              </a:rPr>
              <a:t>On October</a:t>
            </a:r>
            <a:r>
              <a:rPr lang="lv-LV" sz="1400" b="0" i="0" dirty="0">
                <a:solidFill>
                  <a:srgbClr val="212529"/>
                </a:solidFill>
                <a:effectLst/>
                <a:latin typeface="Mulish"/>
              </a:rPr>
              <a:t> 13, 2021</a:t>
            </a:r>
            <a:r>
              <a:rPr lang="en-US" sz="1400" b="0" i="0" dirty="0">
                <a:solidFill>
                  <a:srgbClr val="212529"/>
                </a:solidFill>
                <a:effectLst/>
                <a:latin typeface="Mulish"/>
              </a:rPr>
              <a:t> </a:t>
            </a:r>
            <a:r>
              <a:rPr lang="lv-LV" sz="1400" b="0" i="0" dirty="0" err="1">
                <a:solidFill>
                  <a:srgbClr val="212529"/>
                </a:solidFill>
                <a:effectLst/>
                <a:latin typeface="Mulish"/>
              </a:rPr>
              <a:t>an</a:t>
            </a:r>
            <a:r>
              <a:rPr lang="en-US" sz="1400" b="0" i="0" dirty="0">
                <a:solidFill>
                  <a:srgbClr val="212529"/>
                </a:solidFill>
                <a:effectLst/>
                <a:latin typeface="Mulish"/>
              </a:rPr>
              <a:t> agreement </a:t>
            </a:r>
            <a:r>
              <a:rPr lang="en-US" sz="1400" dirty="0"/>
              <a:t>for a research and development project on the possibilities of hydrogen blending in the natural gas transmission systems of Lithuania, Latvia, Estonia and Finland </a:t>
            </a:r>
            <a:r>
              <a:rPr lang="en-US" sz="1400" b="0" i="0" dirty="0">
                <a:solidFill>
                  <a:srgbClr val="212529"/>
                </a:solidFill>
                <a:effectLst/>
                <a:latin typeface="Mulish"/>
              </a:rPr>
              <a:t>was signed with </a:t>
            </a:r>
            <a:r>
              <a:rPr lang="en-US" sz="1400" b="0" i="0" dirty="0" err="1">
                <a:solidFill>
                  <a:srgbClr val="212529"/>
                </a:solidFill>
                <a:effectLst/>
                <a:latin typeface="Mulish"/>
              </a:rPr>
              <a:t>GRTGaz’s</a:t>
            </a:r>
            <a:r>
              <a:rPr lang="en-US" sz="1400" b="0" i="0" dirty="0">
                <a:solidFill>
                  <a:srgbClr val="212529"/>
                </a:solidFill>
                <a:effectLst/>
                <a:latin typeface="Mulish"/>
              </a:rPr>
              <a:t> dedicated Research &amp; Innovation Center for Energy (RICE).</a:t>
            </a:r>
            <a:endParaRPr lang="lv-LV" sz="1400" b="0" i="0" dirty="0">
              <a:solidFill>
                <a:srgbClr val="212529"/>
              </a:solidFill>
              <a:effectLst/>
              <a:latin typeface="Mulish"/>
            </a:endParaRPr>
          </a:p>
          <a:p>
            <a:pPr algn="just">
              <a:spcAft>
                <a:spcPts val="600"/>
              </a:spcAft>
              <a:buClr>
                <a:schemeClr val="accent1"/>
              </a:buClr>
            </a:pPr>
            <a:endParaRPr lang="lv-LV" sz="1400" dirty="0">
              <a:solidFill>
                <a:srgbClr val="000000"/>
              </a:solidFill>
            </a:endParaRPr>
          </a:p>
          <a:p>
            <a:pPr marL="284400" indent="-284400" algn="just">
              <a:spcAft>
                <a:spcPts val="600"/>
              </a:spcAft>
              <a:buClr>
                <a:schemeClr val="accent1"/>
              </a:buClr>
              <a:buFont typeface="Wingdings" panose="05000000000000000000" pitchFamily="2" charset="2"/>
              <a:buChar char="Ø"/>
            </a:pPr>
            <a:r>
              <a:rPr lang="en-US" sz="1400" dirty="0">
                <a:solidFill>
                  <a:srgbClr val="000000"/>
                </a:solidFill>
              </a:rPr>
              <a:t>The </a:t>
            </a:r>
            <a:r>
              <a:rPr lang="lv-LV" sz="1400" dirty="0">
                <a:solidFill>
                  <a:srgbClr val="000000"/>
                </a:solidFill>
              </a:rPr>
              <a:t>first </a:t>
            </a:r>
            <a:r>
              <a:rPr lang="en-US" sz="1400" i="0" u="none" strike="noStrike" baseline="0" dirty="0">
                <a:latin typeface="Calibri" panose="020F0502020204030204" pitchFamily="34" charset="0"/>
              </a:rPr>
              <a:t>direct connection to </a:t>
            </a:r>
            <a:r>
              <a:rPr lang="lv-LV" sz="1400" i="0" u="none" strike="noStrike" baseline="0" dirty="0" err="1">
                <a:latin typeface="Calibri" panose="020F0502020204030204" pitchFamily="34" charset="0"/>
              </a:rPr>
              <a:t>gas</a:t>
            </a:r>
            <a:r>
              <a:rPr lang="lv-LV" sz="1400" i="0" u="none" strike="noStrike" baseline="0" dirty="0">
                <a:latin typeface="Calibri" panose="020F0502020204030204" pitchFamily="34" charset="0"/>
              </a:rPr>
              <a:t> </a:t>
            </a:r>
            <a:r>
              <a:rPr lang="en-US" sz="1400" i="0" u="none" strike="noStrike" baseline="0" dirty="0">
                <a:latin typeface="Calibri" panose="020F0502020204030204" pitchFamily="34" charset="0"/>
              </a:rPr>
              <a:t>transmission </a:t>
            </a:r>
            <a:r>
              <a:rPr lang="lv-LV" sz="1400" i="0" u="none" strike="noStrike" baseline="0" dirty="0" err="1">
                <a:latin typeface="Calibri" panose="020F0502020204030204" pitchFamily="34" charset="0"/>
              </a:rPr>
              <a:t>system</a:t>
            </a:r>
            <a:r>
              <a:rPr lang="lv-LV" sz="1400" i="0" u="none" strike="noStrike" baseline="0" dirty="0">
                <a:latin typeface="Calibri" panose="020F0502020204030204" pitchFamily="34" charset="0"/>
              </a:rPr>
              <a:t> </a:t>
            </a:r>
            <a:r>
              <a:rPr lang="en-US" sz="1400" dirty="0">
                <a:solidFill>
                  <a:srgbClr val="000000"/>
                </a:solidFill>
              </a:rPr>
              <a:t>was constructed in </a:t>
            </a:r>
            <a:r>
              <a:rPr lang="en-US" sz="1400" dirty="0" err="1">
                <a:solidFill>
                  <a:srgbClr val="000000"/>
                </a:solidFill>
              </a:rPr>
              <a:t>Priekuļi</a:t>
            </a:r>
            <a:r>
              <a:rPr lang="lv-LV" sz="1400" dirty="0">
                <a:solidFill>
                  <a:srgbClr val="000000"/>
                </a:solidFill>
              </a:rPr>
              <a:t>. C</a:t>
            </a:r>
            <a:r>
              <a:rPr lang="en-US" sz="1400" dirty="0" err="1">
                <a:solidFill>
                  <a:srgbClr val="000000"/>
                </a:solidFill>
              </a:rPr>
              <a:t>onstruction</a:t>
            </a:r>
            <a:r>
              <a:rPr lang="en-US" sz="1400" dirty="0">
                <a:solidFill>
                  <a:srgbClr val="000000"/>
                </a:solidFill>
              </a:rPr>
              <a:t> was carried out by the company of compressed natural gas - “</a:t>
            </a:r>
            <a:r>
              <a:rPr lang="en-US" sz="1400" dirty="0" err="1">
                <a:solidFill>
                  <a:srgbClr val="000000"/>
                </a:solidFill>
              </a:rPr>
              <a:t>GasOn</a:t>
            </a:r>
            <a:r>
              <a:rPr lang="en-US" sz="1400" dirty="0">
                <a:solidFill>
                  <a:srgbClr val="000000"/>
                </a:solidFill>
              </a:rPr>
              <a:t>” LTD, project investment reached around 1 million EUR.</a:t>
            </a:r>
            <a:r>
              <a:rPr lang="lv-LV" sz="1400" dirty="0">
                <a:solidFill>
                  <a:srgbClr val="000000"/>
                </a:solidFill>
              </a:rPr>
              <a:t> </a:t>
            </a:r>
            <a:r>
              <a:rPr lang="en-US" sz="1400" dirty="0">
                <a:solidFill>
                  <a:srgbClr val="000000"/>
                </a:solidFill>
              </a:rPr>
              <a:t>Thanks to the installation of a direct connection, the gas producer of compressed natural gas “</a:t>
            </a:r>
            <a:r>
              <a:rPr lang="en-US" sz="1400" dirty="0" err="1">
                <a:solidFill>
                  <a:srgbClr val="000000"/>
                </a:solidFill>
              </a:rPr>
              <a:t>GasOn</a:t>
            </a:r>
            <a:r>
              <a:rPr lang="en-US" sz="1400" dirty="0">
                <a:solidFill>
                  <a:srgbClr val="000000"/>
                </a:solidFill>
              </a:rPr>
              <a:t>” LTD will have the possibility to receive gas from transmission system</a:t>
            </a:r>
            <a:r>
              <a:rPr lang="lv-LV" sz="1400" dirty="0">
                <a:solidFill>
                  <a:srgbClr val="000000"/>
                </a:solidFill>
              </a:rPr>
              <a:t>.</a:t>
            </a:r>
            <a:endParaRPr lang="en-GB" sz="1400" dirty="0">
              <a:solidFill>
                <a:srgbClr val="000000"/>
              </a:solidFill>
            </a:endParaRPr>
          </a:p>
        </p:txBody>
      </p:sp>
    </p:spTree>
    <p:extLst>
      <p:ext uri="{BB962C8B-B14F-4D97-AF65-F5344CB8AC3E}">
        <p14:creationId xmlns:p14="http://schemas.microsoft.com/office/powerpoint/2010/main" val="166261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B1492BA-5165-DB40-9993-9E1D4596358F}"/>
              </a:ext>
            </a:extLst>
          </p:cNvPr>
          <p:cNvSpPr/>
          <p:nvPr/>
        </p:nvSpPr>
        <p:spPr>
          <a:xfrm>
            <a:off x="-774659" y="3584817"/>
            <a:ext cx="2509362" cy="2509362"/>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4E19C-C6B6-6047-A976-C25504C38261}"/>
              </a:ext>
            </a:extLst>
          </p:cNvPr>
          <p:cNvSpPr/>
          <p:nvPr/>
        </p:nvSpPr>
        <p:spPr>
          <a:xfrm>
            <a:off x="9258283" y="-1613703"/>
            <a:ext cx="5582093" cy="5582093"/>
          </a:xfrm>
          <a:prstGeom prst="ellipse">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1ED9D-6ED0-3744-B5D4-11F332E96ABC}"/>
              </a:ext>
            </a:extLst>
          </p:cNvPr>
          <p:cNvSpPr txBox="1"/>
          <p:nvPr/>
        </p:nvSpPr>
        <p:spPr>
          <a:xfrm>
            <a:off x="581891" y="342850"/>
            <a:ext cx="10553038" cy="523220"/>
          </a:xfrm>
          <a:prstGeom prst="rect">
            <a:avLst/>
          </a:prstGeom>
          <a:noFill/>
          <a:ln w="38100">
            <a:noFill/>
          </a:ln>
          <a:effectLst/>
        </p:spPr>
        <p:txBody>
          <a:bodyPr wrap="square" rtlCol="0">
            <a:spAutoFit/>
          </a:bodyPr>
          <a:lstStyle/>
          <a:p>
            <a:r>
              <a:rPr lang="lv-LV" sz="2800" b="1" dirty="0"/>
              <a:t>Valdes ziņojums</a:t>
            </a:r>
            <a:r>
              <a:rPr lang="lv-LV" sz="2800" b="1" dirty="0">
                <a:latin typeface="Mulish Bold Roman" pitchFamily="2" charset="77"/>
              </a:rPr>
              <a:t>/ </a:t>
            </a:r>
            <a:r>
              <a:rPr lang="lv-LV" sz="2800" b="1" dirty="0" err="1">
                <a:solidFill>
                  <a:schemeClr val="accent2"/>
                </a:solidFill>
                <a:latin typeface="Mulish Bold Roman" pitchFamily="2" charset="77"/>
              </a:rPr>
              <a:t>Report</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of</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the</a:t>
            </a:r>
            <a:r>
              <a:rPr lang="lv-LV" sz="2800" b="1" dirty="0">
                <a:solidFill>
                  <a:schemeClr val="accent2"/>
                </a:solidFill>
                <a:latin typeface="Mulish Bold Roman" pitchFamily="2" charset="77"/>
              </a:rPr>
              <a:t> </a:t>
            </a:r>
            <a:r>
              <a:rPr lang="lv-LV" sz="2800" b="1" dirty="0" err="1">
                <a:solidFill>
                  <a:schemeClr val="accent2"/>
                </a:solidFill>
                <a:latin typeface="Mulish Bold Roman" pitchFamily="2" charset="77"/>
              </a:rPr>
              <a:t>Board</a:t>
            </a:r>
            <a:endParaRPr lang="en-US" sz="2800" b="1" dirty="0">
              <a:solidFill>
                <a:schemeClr val="accent2"/>
              </a:solidFill>
              <a:latin typeface="Mulish Bold Roman" pitchFamily="2" charset="77"/>
            </a:endParaRPr>
          </a:p>
        </p:txBody>
      </p:sp>
      <p:sp>
        <p:nvSpPr>
          <p:cNvPr id="12" name="TextBox 11">
            <a:extLst>
              <a:ext uri="{FF2B5EF4-FFF2-40B4-BE49-F238E27FC236}">
                <a16:creationId xmlns:a16="http://schemas.microsoft.com/office/drawing/2014/main" id="{AABD4499-10AB-4F64-841F-59490AEB2882}"/>
              </a:ext>
            </a:extLst>
          </p:cNvPr>
          <p:cNvSpPr txBox="1"/>
          <p:nvPr/>
        </p:nvSpPr>
        <p:spPr>
          <a:xfrm>
            <a:off x="406036" y="1745852"/>
            <a:ext cx="5467141" cy="3308598"/>
          </a:xfrm>
          <a:prstGeom prst="rect">
            <a:avLst/>
          </a:prstGeom>
          <a:noFill/>
        </p:spPr>
        <p:txBody>
          <a:bodyPr wrap="square">
            <a:spAutoFit/>
          </a:bodyPr>
          <a:lstStyle/>
          <a:p>
            <a:pPr algn="just">
              <a:spcAft>
                <a:spcPts val="600"/>
              </a:spcAft>
            </a:pPr>
            <a:r>
              <a:rPr lang="lv-LV" sz="1200" b="1" dirty="0"/>
              <a:t>Uzglabāšana</a:t>
            </a:r>
          </a:p>
          <a:p>
            <a:pPr algn="just"/>
            <a:r>
              <a:rPr lang="lv-LV" sz="1200" b="0" i="0" u="none" strike="noStrike" baseline="0" dirty="0">
                <a:latin typeface="Mulish-Light"/>
              </a:rPr>
              <a:t>2019. gada 23. janvārī Eiropas Komisija apstiprināja līdzfinansējumu 50 % apmērā krātuves modernizācijai. Ieguldījumi būtiski stiprinās Inčukalna PGK nozīmi kā modernai un nozīmīgai dabasgāzes infrastruktūrai ne tikai Latvijā, bet arī Baltijas reģionā un Somijā. </a:t>
            </a:r>
          </a:p>
          <a:p>
            <a:pPr algn="just"/>
            <a:endParaRPr lang="lv-LV" sz="1200" dirty="0">
              <a:latin typeface="Mulish-Light"/>
            </a:endParaRPr>
          </a:p>
          <a:p>
            <a:pPr algn="just"/>
            <a:r>
              <a:rPr lang="lv-LV" sz="1200" b="0" i="0" u="none" strike="noStrike" baseline="0" dirty="0">
                <a:latin typeface="Mulish-Light"/>
              </a:rPr>
              <a:t>Inčukalna PGK attīstības projekta mērķis ir uzlabot krātuves darbību, lai tā varētu nodrošināt funkcionalitāti pēc spiediena palielināšanas Baltijas gāzes pārvades sistēmā, kā arī lai mazinātu krātuves darbaspējas atkarību no dabasgāzes krājumu daudzuma krātuvē izņemšanas sezonas laikā. Projekta ietvaros tiks uzstādīts jauns kompresors, kas ļaus veikt kompresijas izņemšanu no krātuves, proti, sniegs iespēju nodrošināt 50 - 55 bāru izejas spiedienu Inčukalna PGK starpsavienojumā ar pārvades sistēmu arī tad, ja spiediens rezervuārā būs zemāks par spiedienu pārvades sistēmā. Lai urbumi un virszemes tehnoloģiskās ierīces jaunajā režīmā darbotos ar pietiekamu jaudu, nepieciešams veikt noteiktus uzlabojumus, kas ir šī projekta neatņemama sastāvdaļa. Bez tam, projekts mazinās krātuves ietekmi uz apkārtējo vidi, samazinot CO2 , </a:t>
            </a:r>
            <a:r>
              <a:rPr lang="lv-LV" sz="1200" b="0" i="0" u="none" strike="noStrike" baseline="0" dirty="0" err="1">
                <a:latin typeface="Mulish-Light"/>
              </a:rPr>
              <a:t>NOx</a:t>
            </a:r>
            <a:r>
              <a:rPr lang="lv-LV" sz="1200" b="0" i="0" u="none" strike="noStrike" baseline="0" dirty="0">
                <a:latin typeface="Mulish-Light"/>
              </a:rPr>
              <a:t> , </a:t>
            </a:r>
            <a:r>
              <a:rPr lang="lv-LV" sz="1200" b="0" i="0" u="none" strike="noStrike" baseline="0" dirty="0" err="1">
                <a:latin typeface="Mulish-Light"/>
              </a:rPr>
              <a:t>SOx</a:t>
            </a:r>
            <a:r>
              <a:rPr lang="lv-LV" sz="1200" b="0" i="0" u="none" strike="noStrike" baseline="0" dirty="0">
                <a:latin typeface="Mulish-Light"/>
              </a:rPr>
              <a:t> un citu emisiju apjomu.</a:t>
            </a:r>
            <a:endParaRPr lang="lv-LV" sz="1200" b="1" dirty="0"/>
          </a:p>
        </p:txBody>
      </p:sp>
      <p:sp>
        <p:nvSpPr>
          <p:cNvPr id="11" name="TextBox 10">
            <a:extLst>
              <a:ext uri="{FF2B5EF4-FFF2-40B4-BE49-F238E27FC236}">
                <a16:creationId xmlns:a16="http://schemas.microsoft.com/office/drawing/2014/main" id="{4EFC14FA-6FAB-40BE-A381-AD5977F2244A}"/>
              </a:ext>
            </a:extLst>
          </p:cNvPr>
          <p:cNvSpPr txBox="1"/>
          <p:nvPr/>
        </p:nvSpPr>
        <p:spPr>
          <a:xfrm>
            <a:off x="5816575" y="1745852"/>
            <a:ext cx="5467141" cy="3493264"/>
          </a:xfrm>
          <a:prstGeom prst="rect">
            <a:avLst/>
          </a:prstGeom>
          <a:noFill/>
        </p:spPr>
        <p:txBody>
          <a:bodyPr wrap="square">
            <a:spAutoFit/>
          </a:bodyPr>
          <a:lstStyle/>
          <a:p>
            <a:pPr algn="just">
              <a:spcAft>
                <a:spcPts val="600"/>
              </a:spcAft>
            </a:pPr>
            <a:r>
              <a:rPr lang="lv-LV" sz="1200" b="1" dirty="0" err="1"/>
              <a:t>Storage</a:t>
            </a:r>
            <a:endParaRPr lang="lv-LV" sz="1200" b="1" dirty="0"/>
          </a:p>
          <a:p>
            <a:pPr algn="just"/>
            <a:r>
              <a:rPr lang="en-US" sz="1200" b="0" i="0" u="none" strike="noStrike" baseline="0" dirty="0">
                <a:latin typeface="Mulish-Light"/>
              </a:rPr>
              <a:t>On 23 January 2019, the European Commission approved 50% co-financing</a:t>
            </a:r>
            <a:r>
              <a:rPr lang="lv-LV" sz="1200" b="0" i="0" u="none" strike="noStrike" baseline="0" dirty="0">
                <a:latin typeface="Mulish-Light"/>
              </a:rPr>
              <a:t> </a:t>
            </a:r>
            <a:r>
              <a:rPr lang="en-US" sz="1200" b="0" i="0" u="none" strike="noStrike" baseline="0" dirty="0">
                <a:latin typeface="Mulish-Light"/>
              </a:rPr>
              <a:t>for the </a:t>
            </a:r>
            <a:r>
              <a:rPr lang="en-US" sz="1200" b="0" i="0" u="none" strike="noStrike" baseline="0" dirty="0" err="1">
                <a:latin typeface="Mulish-Light"/>
              </a:rPr>
              <a:t>modernisation</a:t>
            </a:r>
            <a:r>
              <a:rPr lang="en-US" sz="1200" b="0" i="0" u="none" strike="noStrike" baseline="0" dirty="0">
                <a:latin typeface="Mulish-Light"/>
              </a:rPr>
              <a:t> of the storage facility. The investments</a:t>
            </a:r>
            <a:r>
              <a:rPr lang="lv-LV" sz="1200" b="0" i="0" u="none" strike="noStrike" baseline="0" dirty="0">
                <a:latin typeface="Mulish-Light"/>
              </a:rPr>
              <a:t> </a:t>
            </a:r>
            <a:r>
              <a:rPr lang="en-US" sz="1200" b="0" i="0" u="none" strike="noStrike" baseline="0" dirty="0">
                <a:latin typeface="Mulish-Light"/>
              </a:rPr>
              <a:t>will significantly strengthen the importance of </a:t>
            </a:r>
            <a:r>
              <a:rPr lang="en-US" sz="1200" b="0" i="0" u="none" strike="noStrike" baseline="0" dirty="0" err="1">
                <a:latin typeface="Mulish-Light"/>
              </a:rPr>
              <a:t>Inčukalns</a:t>
            </a:r>
            <a:r>
              <a:rPr lang="en-US" sz="1200" b="0" i="0" u="none" strike="noStrike" baseline="0" dirty="0">
                <a:latin typeface="Mulish-Light"/>
              </a:rPr>
              <a:t> UGS as a</a:t>
            </a:r>
            <a:r>
              <a:rPr lang="lv-LV" sz="1200" b="0" i="0" u="none" strike="noStrike" baseline="0" dirty="0">
                <a:latin typeface="Mulish-Light"/>
              </a:rPr>
              <a:t> </a:t>
            </a:r>
            <a:r>
              <a:rPr lang="en-US" sz="1200" b="0" i="0" u="none" strike="noStrike" baseline="0" dirty="0">
                <a:latin typeface="Mulish-Light"/>
              </a:rPr>
              <a:t>modern and significant natural gas infrastructure not only in Latvia,</a:t>
            </a:r>
            <a:r>
              <a:rPr lang="lv-LV" sz="1200" b="0" i="0" u="none" strike="noStrike" baseline="0" dirty="0">
                <a:latin typeface="Mulish-Light"/>
              </a:rPr>
              <a:t> </a:t>
            </a:r>
            <a:r>
              <a:rPr lang="en-US" sz="1200" b="0" i="0" u="none" strike="noStrike" baseline="0" dirty="0">
                <a:latin typeface="Mulish-Light"/>
              </a:rPr>
              <a:t>but also in the Baltic region and Finland.</a:t>
            </a:r>
            <a:endParaRPr lang="lv-LV" sz="1200" b="0" i="0" u="none" strike="noStrike" baseline="0" dirty="0">
              <a:latin typeface="Mulish-Light"/>
            </a:endParaRPr>
          </a:p>
          <a:p>
            <a:pPr algn="just"/>
            <a:endParaRPr lang="en-US" sz="1200" b="0" i="0" u="none" strike="noStrike" baseline="0" dirty="0">
              <a:latin typeface="Mulish-Light"/>
            </a:endParaRPr>
          </a:p>
          <a:p>
            <a:pPr algn="just"/>
            <a:r>
              <a:rPr lang="en-US" sz="1200" b="0" i="0" u="none" strike="noStrike" baseline="0" dirty="0">
                <a:latin typeface="Mulish-Light"/>
              </a:rPr>
              <a:t>The aim of the </a:t>
            </a:r>
            <a:r>
              <a:rPr lang="en-US" sz="1200" b="0" i="0" u="none" strike="noStrike" baseline="0" dirty="0" err="1">
                <a:latin typeface="Mulish-Light"/>
              </a:rPr>
              <a:t>Inčukalns</a:t>
            </a:r>
            <a:r>
              <a:rPr lang="en-US" sz="1200" b="0" i="0" u="none" strike="noStrike" baseline="0" dirty="0">
                <a:latin typeface="Mulish-Light"/>
              </a:rPr>
              <a:t> UGS development project is to improve the</a:t>
            </a:r>
            <a:r>
              <a:rPr lang="lv-LV" sz="1200" b="0" i="0" u="none" strike="noStrike" baseline="0" dirty="0">
                <a:latin typeface="Mulish-Light"/>
              </a:rPr>
              <a:t> </a:t>
            </a:r>
            <a:r>
              <a:rPr lang="en-US" sz="1200" b="0" i="0" u="none" strike="noStrike" baseline="0" dirty="0">
                <a:latin typeface="Mulish-Light"/>
              </a:rPr>
              <a:t>operation of the storage facility so that it will be functional even after</a:t>
            </a:r>
            <a:r>
              <a:rPr lang="lv-LV" sz="1200" b="0" i="0" u="none" strike="noStrike" baseline="0" dirty="0">
                <a:latin typeface="Mulish-Light"/>
              </a:rPr>
              <a:t> </a:t>
            </a:r>
            <a:r>
              <a:rPr lang="en-US" sz="1200" b="0" i="0" u="none" strike="noStrike" baseline="0" dirty="0">
                <a:latin typeface="Mulish-Light"/>
              </a:rPr>
              <a:t>the pressure in the Baltic gas transmission system is increased, as</a:t>
            </a:r>
            <a:r>
              <a:rPr lang="lv-LV" sz="1200" b="0" i="0" u="none" strike="noStrike" baseline="0" dirty="0">
                <a:latin typeface="Mulish-Light"/>
              </a:rPr>
              <a:t> </a:t>
            </a:r>
            <a:r>
              <a:rPr lang="en-US" sz="1200" b="0" i="0" u="none" strike="noStrike" baseline="0" dirty="0">
                <a:latin typeface="Mulish-Light"/>
              </a:rPr>
              <a:t>well as to reduce the dependence of the storage facility on the amount</a:t>
            </a:r>
            <a:r>
              <a:rPr lang="lv-LV" sz="1200" b="0" i="0" u="none" strike="noStrike" baseline="0" dirty="0">
                <a:latin typeface="Mulish-Light"/>
              </a:rPr>
              <a:t> </a:t>
            </a:r>
            <a:r>
              <a:rPr lang="en-US" sz="1200" b="0" i="0" u="none" strike="noStrike" baseline="0" dirty="0">
                <a:latin typeface="Mulish-Light"/>
              </a:rPr>
              <a:t>of natural gas reserves during the withdrawal season. A new compressor</a:t>
            </a:r>
            <a:r>
              <a:rPr lang="lv-LV" sz="1200" b="0" i="0" u="none" strike="noStrike" baseline="0" dirty="0">
                <a:latin typeface="Mulish-Light"/>
              </a:rPr>
              <a:t> </a:t>
            </a:r>
            <a:r>
              <a:rPr lang="en-US" sz="1200" b="0" i="0" u="none" strike="noStrike" baseline="0" dirty="0">
                <a:latin typeface="Mulish-Light"/>
              </a:rPr>
              <a:t>will be installed within the framework of the project to allow</a:t>
            </a:r>
            <a:r>
              <a:rPr lang="lv-LV" sz="1200" b="0" i="0" u="none" strike="noStrike" baseline="0" dirty="0">
                <a:latin typeface="Mulish-Light"/>
              </a:rPr>
              <a:t> </a:t>
            </a:r>
            <a:r>
              <a:rPr lang="en-US" sz="1200" b="0" i="0" u="none" strike="noStrike" baseline="0" dirty="0">
                <a:latin typeface="Mulish-Light"/>
              </a:rPr>
              <a:t>compression removal from the storage, i.e., it will be possible to ensure</a:t>
            </a:r>
            <a:r>
              <a:rPr lang="lv-LV" sz="1200" b="0" i="0" u="none" strike="noStrike" baseline="0" dirty="0">
                <a:latin typeface="Mulish-Light"/>
              </a:rPr>
              <a:t> </a:t>
            </a:r>
            <a:r>
              <a:rPr lang="en-US" sz="1200" b="0" i="0" u="none" strike="noStrike" baseline="0" dirty="0">
                <a:latin typeface="Mulish-Light"/>
              </a:rPr>
              <a:t>an output pressure of 50-55 bar in </a:t>
            </a:r>
            <a:r>
              <a:rPr lang="en-US" sz="1200" b="0" i="0" u="none" strike="noStrike" baseline="0" dirty="0" err="1">
                <a:latin typeface="Mulish-Light"/>
              </a:rPr>
              <a:t>Inčukalns</a:t>
            </a:r>
            <a:r>
              <a:rPr lang="en-US" sz="1200" b="0" i="0" u="none" strike="noStrike" baseline="0" dirty="0">
                <a:latin typeface="Mulish-Light"/>
              </a:rPr>
              <a:t> UGS connection with</a:t>
            </a:r>
            <a:r>
              <a:rPr lang="lv-LV" sz="1200" b="0" i="0" u="none" strike="noStrike" baseline="0" dirty="0">
                <a:latin typeface="Mulish-Light"/>
              </a:rPr>
              <a:t> </a:t>
            </a:r>
            <a:r>
              <a:rPr lang="en-US" sz="1200" b="0" i="0" u="none" strike="noStrike" baseline="0" dirty="0">
                <a:latin typeface="Mulish-Light"/>
              </a:rPr>
              <a:t>the transmission system, even if the pressure in the storage is lower</a:t>
            </a:r>
            <a:r>
              <a:rPr lang="lv-LV" sz="1200" b="0" i="0" u="none" strike="noStrike" baseline="0" dirty="0">
                <a:latin typeface="Mulish-Light"/>
              </a:rPr>
              <a:t> </a:t>
            </a:r>
            <a:r>
              <a:rPr lang="en-US" sz="1200" b="0" i="0" u="none" strike="noStrike" baseline="0" dirty="0">
                <a:latin typeface="Mulish-Light"/>
              </a:rPr>
              <a:t>than in the transmission system. In order for the wells and overground</a:t>
            </a:r>
            <a:r>
              <a:rPr lang="lv-LV" sz="1200" b="0" i="0" u="none" strike="noStrike" baseline="0" dirty="0">
                <a:latin typeface="Mulish-Light"/>
              </a:rPr>
              <a:t> </a:t>
            </a:r>
            <a:r>
              <a:rPr lang="en-US" sz="1200" b="0" i="0" u="none" strike="noStrike" baseline="0" dirty="0">
                <a:latin typeface="Mulish-Light"/>
              </a:rPr>
              <a:t>technical facilities to operate at sufficient capacity in the new mode,</a:t>
            </a:r>
            <a:r>
              <a:rPr lang="lv-LV" sz="1200" b="0" i="0" u="none" strike="noStrike" baseline="0" dirty="0">
                <a:latin typeface="Mulish-Light"/>
              </a:rPr>
              <a:t> </a:t>
            </a:r>
            <a:r>
              <a:rPr lang="en-US" sz="1200" b="0" i="0" u="none" strike="noStrike" baseline="0" dirty="0">
                <a:latin typeface="Mulish-Light"/>
              </a:rPr>
              <a:t>certain improvements are required, which are an integral part of this</a:t>
            </a:r>
          </a:p>
          <a:p>
            <a:pPr algn="just"/>
            <a:r>
              <a:rPr lang="en-US" sz="1200" b="0" i="0" u="none" strike="noStrike" baseline="0" dirty="0">
                <a:latin typeface="Mulish-Light"/>
              </a:rPr>
              <a:t>project. In addition, the project will reduce the environmental impact</a:t>
            </a:r>
            <a:r>
              <a:rPr lang="lv-LV" sz="1200" b="0" i="0" u="none" strike="noStrike" baseline="0" dirty="0">
                <a:latin typeface="Mulish-Light"/>
              </a:rPr>
              <a:t> </a:t>
            </a:r>
            <a:r>
              <a:rPr lang="en-US" sz="1200" b="0" i="0" u="none" strike="noStrike" baseline="0" dirty="0">
                <a:latin typeface="Mulish-Light"/>
              </a:rPr>
              <a:t>of storage by reducing CO2, NOx, </a:t>
            </a:r>
            <a:r>
              <a:rPr lang="en-US" sz="1200" b="0" i="0" u="none" strike="noStrike" baseline="0" dirty="0" err="1">
                <a:latin typeface="Mulish-Light"/>
              </a:rPr>
              <a:t>SOx</a:t>
            </a:r>
            <a:r>
              <a:rPr lang="en-US" sz="1200" b="0" i="0" u="none" strike="noStrike" baseline="0" dirty="0">
                <a:latin typeface="Mulish-Light"/>
              </a:rPr>
              <a:t> and other emissions.</a:t>
            </a:r>
            <a:endParaRPr lang="lv-LV" sz="1200" dirty="0"/>
          </a:p>
        </p:txBody>
      </p:sp>
      <p:pic>
        <p:nvPicPr>
          <p:cNvPr id="6" name="Picture 5">
            <a:extLst>
              <a:ext uri="{FF2B5EF4-FFF2-40B4-BE49-F238E27FC236}">
                <a16:creationId xmlns:a16="http://schemas.microsoft.com/office/drawing/2014/main" id="{3D688121-2FAE-476F-A102-2D2923F6ABE8}"/>
              </a:ext>
            </a:extLst>
          </p:cNvPr>
          <p:cNvPicPr>
            <a:picLocks noChangeAspect="1"/>
          </p:cNvPicPr>
          <p:nvPr/>
        </p:nvPicPr>
        <p:blipFill>
          <a:blip r:embed="rId2"/>
          <a:stretch>
            <a:fillRect/>
          </a:stretch>
        </p:blipFill>
        <p:spPr>
          <a:xfrm>
            <a:off x="480022" y="1188185"/>
            <a:ext cx="3661672" cy="425346"/>
          </a:xfrm>
          <a:prstGeom prst="rect">
            <a:avLst/>
          </a:prstGeom>
        </p:spPr>
      </p:pic>
      <p:pic>
        <p:nvPicPr>
          <p:cNvPr id="9" name="Picture 8">
            <a:extLst>
              <a:ext uri="{FF2B5EF4-FFF2-40B4-BE49-F238E27FC236}">
                <a16:creationId xmlns:a16="http://schemas.microsoft.com/office/drawing/2014/main" id="{D408EBFB-A69A-483C-94E4-5CBF94410625}"/>
              </a:ext>
            </a:extLst>
          </p:cNvPr>
          <p:cNvPicPr>
            <a:picLocks noChangeAspect="1"/>
          </p:cNvPicPr>
          <p:nvPr/>
        </p:nvPicPr>
        <p:blipFill>
          <a:blip r:embed="rId3"/>
          <a:stretch>
            <a:fillRect/>
          </a:stretch>
        </p:blipFill>
        <p:spPr>
          <a:xfrm>
            <a:off x="5895040" y="1177343"/>
            <a:ext cx="2957513" cy="438150"/>
          </a:xfrm>
          <a:prstGeom prst="rect">
            <a:avLst/>
          </a:prstGeom>
        </p:spPr>
      </p:pic>
    </p:spTree>
    <p:extLst>
      <p:ext uri="{BB962C8B-B14F-4D97-AF65-F5344CB8AC3E}">
        <p14:creationId xmlns:p14="http://schemas.microsoft.com/office/powerpoint/2010/main" val="3567391448"/>
      </p:ext>
    </p:extLst>
  </p:cSld>
  <p:clrMapOvr>
    <a:masterClrMapping/>
  </p:clrMapOvr>
</p:sld>
</file>

<file path=ppt/theme/theme1.xml><?xml version="1.0" encoding="utf-8"?>
<a:theme xmlns:a="http://schemas.openxmlformats.org/drawingml/2006/main" name="Conexus Theme">
  <a:themeElements>
    <a:clrScheme name="CONEXUS_2021">
      <a:dk1>
        <a:srgbClr val="2B2830"/>
      </a:dk1>
      <a:lt1>
        <a:srgbClr val="FAFAFA"/>
      </a:lt1>
      <a:dk2>
        <a:srgbClr val="6C6981"/>
      </a:dk2>
      <a:lt2>
        <a:srgbClr val="FAFAFA"/>
      </a:lt2>
      <a:accent1>
        <a:srgbClr val="73BF00"/>
      </a:accent1>
      <a:accent2>
        <a:srgbClr val="6C6981"/>
      </a:accent2>
      <a:accent3>
        <a:srgbClr val="BBBCBE"/>
      </a:accent3>
      <a:accent4>
        <a:srgbClr val="FFC000"/>
      </a:accent4>
      <a:accent5>
        <a:srgbClr val="13A7BD"/>
      </a:accent5>
      <a:accent6>
        <a:srgbClr val="BD5709"/>
      </a:accent6>
      <a:hlink>
        <a:srgbClr val="83BD00"/>
      </a:hlink>
      <a:folHlink>
        <a:srgbClr val="8E14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exus">
    <a:dk1>
      <a:srgbClr val="776F89"/>
    </a:dk1>
    <a:lt1>
      <a:srgbClr val="FFFFFF"/>
    </a:lt1>
    <a:dk2>
      <a:srgbClr val="83BC35"/>
    </a:dk2>
    <a:lt2>
      <a:srgbClr val="ADA5B6"/>
    </a:lt2>
    <a:accent1>
      <a:srgbClr val="BBD68B"/>
    </a:accent1>
    <a:accent2>
      <a:srgbClr val="92899E"/>
    </a:accent2>
    <a:accent3>
      <a:srgbClr val="FFFFFF"/>
    </a:accent3>
    <a:accent4>
      <a:srgbClr val="655E74"/>
    </a:accent4>
    <a:accent5>
      <a:srgbClr val="DAE8C4"/>
    </a:accent5>
    <a:accent6>
      <a:srgbClr val="847C8F"/>
    </a:accent6>
    <a:hlink>
      <a:srgbClr val="A1C85F"/>
    </a:hlink>
    <a:folHlink>
      <a:srgbClr val="C8C2C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nexus">
    <a:dk1>
      <a:srgbClr val="776F89"/>
    </a:dk1>
    <a:lt1>
      <a:srgbClr val="FFFFFF"/>
    </a:lt1>
    <a:dk2>
      <a:srgbClr val="83BC35"/>
    </a:dk2>
    <a:lt2>
      <a:srgbClr val="ADA5B6"/>
    </a:lt2>
    <a:accent1>
      <a:srgbClr val="BBD68B"/>
    </a:accent1>
    <a:accent2>
      <a:srgbClr val="92899E"/>
    </a:accent2>
    <a:accent3>
      <a:srgbClr val="FFFFFF"/>
    </a:accent3>
    <a:accent4>
      <a:srgbClr val="655E74"/>
    </a:accent4>
    <a:accent5>
      <a:srgbClr val="DAE8C4"/>
    </a:accent5>
    <a:accent6>
      <a:srgbClr val="847C8F"/>
    </a:accent6>
    <a:hlink>
      <a:srgbClr val="A1C85F"/>
    </a:hlink>
    <a:folHlink>
      <a:srgbClr val="C8C2C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nexus">
    <a:dk1>
      <a:srgbClr val="776F89"/>
    </a:dk1>
    <a:lt1>
      <a:srgbClr val="FFFFFF"/>
    </a:lt1>
    <a:dk2>
      <a:srgbClr val="83BC35"/>
    </a:dk2>
    <a:lt2>
      <a:srgbClr val="ADA5B6"/>
    </a:lt2>
    <a:accent1>
      <a:srgbClr val="BBD68B"/>
    </a:accent1>
    <a:accent2>
      <a:srgbClr val="92899E"/>
    </a:accent2>
    <a:accent3>
      <a:srgbClr val="FFFFFF"/>
    </a:accent3>
    <a:accent4>
      <a:srgbClr val="655E74"/>
    </a:accent4>
    <a:accent5>
      <a:srgbClr val="DAE8C4"/>
    </a:accent5>
    <a:accent6>
      <a:srgbClr val="847C8F"/>
    </a:accent6>
    <a:hlink>
      <a:srgbClr val="A1C85F"/>
    </a:hlink>
    <a:folHlink>
      <a:srgbClr val="C8C2C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nexus">
    <a:dk1>
      <a:srgbClr val="776F89"/>
    </a:dk1>
    <a:lt1>
      <a:srgbClr val="FFFFFF"/>
    </a:lt1>
    <a:dk2>
      <a:srgbClr val="83BC35"/>
    </a:dk2>
    <a:lt2>
      <a:srgbClr val="ADA5B6"/>
    </a:lt2>
    <a:accent1>
      <a:srgbClr val="BBD68B"/>
    </a:accent1>
    <a:accent2>
      <a:srgbClr val="92899E"/>
    </a:accent2>
    <a:accent3>
      <a:srgbClr val="FFFFFF"/>
    </a:accent3>
    <a:accent4>
      <a:srgbClr val="655E74"/>
    </a:accent4>
    <a:accent5>
      <a:srgbClr val="DAE8C4"/>
    </a:accent5>
    <a:accent6>
      <a:srgbClr val="847C8F"/>
    </a:accent6>
    <a:hlink>
      <a:srgbClr val="A1C85F"/>
    </a:hlink>
    <a:folHlink>
      <a:srgbClr val="C8C2C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nexus">
    <a:dk1>
      <a:srgbClr val="776F89"/>
    </a:dk1>
    <a:lt1>
      <a:srgbClr val="FFFFFF"/>
    </a:lt1>
    <a:dk2>
      <a:srgbClr val="83BC35"/>
    </a:dk2>
    <a:lt2>
      <a:srgbClr val="ADA5B6"/>
    </a:lt2>
    <a:accent1>
      <a:srgbClr val="BBD68B"/>
    </a:accent1>
    <a:accent2>
      <a:srgbClr val="92899E"/>
    </a:accent2>
    <a:accent3>
      <a:srgbClr val="FFFFFF"/>
    </a:accent3>
    <a:accent4>
      <a:srgbClr val="655E74"/>
    </a:accent4>
    <a:accent5>
      <a:srgbClr val="DAE8C4"/>
    </a:accent5>
    <a:accent6>
      <a:srgbClr val="847C8F"/>
    </a:accent6>
    <a:hlink>
      <a:srgbClr val="A1C85F"/>
    </a:hlink>
    <a:folHlink>
      <a:srgbClr val="C8C2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nexus">
    <a:dk1>
      <a:srgbClr val="776F89"/>
    </a:dk1>
    <a:lt1>
      <a:srgbClr val="FFFFFF"/>
    </a:lt1>
    <a:dk2>
      <a:srgbClr val="83BC35"/>
    </a:dk2>
    <a:lt2>
      <a:srgbClr val="ADA5B6"/>
    </a:lt2>
    <a:accent1>
      <a:srgbClr val="BBD68B"/>
    </a:accent1>
    <a:accent2>
      <a:srgbClr val="92899E"/>
    </a:accent2>
    <a:accent3>
      <a:srgbClr val="FFFFFF"/>
    </a:accent3>
    <a:accent4>
      <a:srgbClr val="655E74"/>
    </a:accent4>
    <a:accent5>
      <a:srgbClr val="DAE8C4"/>
    </a:accent5>
    <a:accent6>
      <a:srgbClr val="847C8F"/>
    </a:accent6>
    <a:hlink>
      <a:srgbClr val="A1C85F"/>
    </a:hlink>
    <a:folHlink>
      <a:srgbClr val="C8C2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onexus">
    <a:dk1>
      <a:srgbClr val="776F89"/>
    </a:dk1>
    <a:lt1>
      <a:srgbClr val="FFFFFF"/>
    </a:lt1>
    <a:dk2>
      <a:srgbClr val="83BC35"/>
    </a:dk2>
    <a:lt2>
      <a:srgbClr val="ADA5B6"/>
    </a:lt2>
    <a:accent1>
      <a:srgbClr val="BBD68B"/>
    </a:accent1>
    <a:accent2>
      <a:srgbClr val="92899E"/>
    </a:accent2>
    <a:accent3>
      <a:srgbClr val="FFFFFF"/>
    </a:accent3>
    <a:accent4>
      <a:srgbClr val="655E74"/>
    </a:accent4>
    <a:accent5>
      <a:srgbClr val="DAE8C4"/>
    </a:accent5>
    <a:accent6>
      <a:srgbClr val="847C8F"/>
    </a:accent6>
    <a:hlink>
      <a:srgbClr val="A1C85F"/>
    </a:hlink>
    <a:folHlink>
      <a:srgbClr val="C8C2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5271</TotalTime>
  <Words>6975</Words>
  <Application>Microsoft Office PowerPoint</Application>
  <PresentationFormat>Widescreen</PresentationFormat>
  <Paragraphs>543</Paragraphs>
  <Slides>35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Mulish</vt:lpstr>
      <vt:lpstr>Mulish Black Roman</vt:lpstr>
      <vt:lpstr>Mulish Bold Roman</vt:lpstr>
      <vt:lpstr>Mulish ExtraBold Roman</vt:lpstr>
      <vt:lpstr>Mulish Light</vt:lpstr>
      <vt:lpstr>Mulish Light Roman</vt:lpstr>
      <vt:lpstr>Mulish-Light</vt:lpstr>
      <vt:lpstr>Times New Roman</vt:lpstr>
      <vt:lpstr>Wingdings</vt:lpstr>
      <vt:lpstr>Conexus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EBITDA un segmentu dalījums / EBITDA and segment split `000 EUR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 "Conexus Baltic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Normunds Čižiks</dc:creator>
  <cp:lastModifiedBy>Dace Baltābola</cp:lastModifiedBy>
  <cp:revision>79</cp:revision>
  <dcterms:created xsi:type="dcterms:W3CDTF">2021-04-26T07:26:47Z</dcterms:created>
  <dcterms:modified xsi:type="dcterms:W3CDTF">2022-04-08T11:27:16Z</dcterms:modified>
</cp:coreProperties>
</file>